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1300" r:id="rId3"/>
    <p:sldId id="1335" r:id="rId4"/>
    <p:sldId id="1275" r:id="rId5"/>
    <p:sldId id="1303" r:id="rId6"/>
    <p:sldId id="1277" r:id="rId7"/>
    <p:sldId id="1278" r:id="rId8"/>
    <p:sldId id="1279" r:id="rId9"/>
    <p:sldId id="1307" r:id="rId10"/>
    <p:sldId id="1337" r:id="rId11"/>
    <p:sldId id="1281" r:id="rId12"/>
    <p:sldId id="1288" r:id="rId13"/>
    <p:sldId id="1282" r:id="rId14"/>
    <p:sldId id="1292" r:id="rId15"/>
    <p:sldId id="1289" r:id="rId16"/>
    <p:sldId id="1284" r:id="rId17"/>
    <p:sldId id="1283" r:id="rId18"/>
    <p:sldId id="1338" r:id="rId19"/>
    <p:sldId id="1339" r:id="rId20"/>
    <p:sldId id="1285" r:id="rId21"/>
    <p:sldId id="1293" r:id="rId22"/>
    <p:sldId id="1340" r:id="rId23"/>
    <p:sldId id="1304" r:id="rId24"/>
    <p:sldId id="1305" r:id="rId25"/>
    <p:sldId id="1306" r:id="rId26"/>
    <p:sldId id="1358" r:id="rId27"/>
    <p:sldId id="1291" r:id="rId28"/>
    <p:sldId id="1129" r:id="rId29"/>
    <p:sldId id="1130" r:id="rId30"/>
    <p:sldId id="1131" r:id="rId31"/>
    <p:sldId id="1132" r:id="rId32"/>
    <p:sldId id="1134" r:id="rId33"/>
    <p:sldId id="1133" r:id="rId34"/>
    <p:sldId id="1146" r:id="rId35"/>
    <p:sldId id="1350" r:id="rId36"/>
    <p:sldId id="1151" r:id="rId37"/>
    <p:sldId id="1357" r:id="rId38"/>
    <p:sldId id="1152" r:id="rId39"/>
    <p:sldId id="1153" r:id="rId40"/>
    <p:sldId id="1154" r:id="rId41"/>
    <p:sldId id="1155" r:id="rId42"/>
    <p:sldId id="1299" r:id="rId43"/>
  </p:sldIdLst>
  <p:sldSz cx="9144000" cy="6858000" type="screen4x3"/>
  <p:notesSz cx="7315200" cy="96012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  <a:srgbClr val="00A2E8"/>
    <a:srgbClr val="05FB51"/>
    <a:srgbClr val="FF9999"/>
    <a:srgbClr val="99FFCC"/>
    <a:srgbClr val="66FF66"/>
    <a:srgbClr val="FFFFCC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>
      <p:cViewPr varScale="1">
        <p:scale>
          <a:sx n="90" d="100"/>
          <a:sy n="90" d="100"/>
        </p:scale>
        <p:origin x="645" y="63"/>
      </p:cViewPr>
      <p:guideLst>
        <p:guide orient="horz" pos="2366"/>
        <p:guide pos="29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45003" cy="45003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notesMaster" Target="notesMasters/notesMaster1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57.wmf"/><Relationship Id="rId8" Type="http://schemas.openxmlformats.org/officeDocument/2006/relationships/image" Target="../media/image56.wmf"/><Relationship Id="rId7" Type="http://schemas.openxmlformats.org/officeDocument/2006/relationships/image" Target="../media/image55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1" Type="http://schemas.openxmlformats.org/officeDocument/2006/relationships/image" Target="../media/image60.wmf"/><Relationship Id="rId10" Type="http://schemas.openxmlformats.org/officeDocument/2006/relationships/image" Target="../media/image59.wmf"/><Relationship Id="rId1" Type="http://schemas.openxmlformats.org/officeDocument/2006/relationships/image" Target="../media/image49.wmf"/></Relationships>
</file>

<file path=ppt/drawings/_rels/vmlDrawing12.vml.rels><?xml version="1.0" encoding="UTF-8" standalone="yes"?>
<Relationships xmlns="http://schemas.openxmlformats.org/package/2006/relationships"><Relationship Id="rId4" Type="http://schemas.openxmlformats.org/officeDocument/2006/relationships/image" Target="../media/image63.wmf"/><Relationship Id="rId3" Type="http://schemas.openxmlformats.org/officeDocument/2006/relationships/image" Target="../media/image57.wmf"/><Relationship Id="rId2" Type="http://schemas.openxmlformats.org/officeDocument/2006/relationships/image" Target="../media/image60.wmf"/><Relationship Id="rId1" Type="http://schemas.openxmlformats.org/officeDocument/2006/relationships/image" Target="../media/image62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219200" y="719138"/>
            <a:ext cx="48768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59300"/>
            <a:ext cx="5364163" cy="432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CB06811-AFC7-40E2-A197-6E457CC2EAB2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760C8-E6AE-4835-8E35-5A83C1C8EDDA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2AFBA3-A3C2-46C1-91D8-7FB39F13328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9CE73-8249-458F-809A-989556FAEF44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E331F-1ABB-4090-BD73-1158887CFE5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6A53A0-10BB-413B-9583-D42D0EC4135C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8C6BB-3E5A-4961-A54F-5FAAB357FBB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A2BD6-FFD0-46B3-BBDE-5025152B4280}" type="datetime1">
              <a:rPr lang="zh-CN" altLang="en-US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B68B97-009C-42C2-809D-898E643C001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686F31-4298-4EB3-9780-4E687AEE0268}" type="datetime1">
              <a:rPr lang="zh-CN" altLang="en-US"/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D882D8-FB99-4938-9074-328306E6814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FEA8D-6596-4ADE-9005-BAEFC514AB46}" type="datetime1">
              <a:rPr lang="zh-CN" altLang="en-US"/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C28AB-5139-48C9-9EF5-6BF6C782F1A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2DBCAE-8F35-46AE-91ED-E7879142A14E}" type="datetime1">
              <a:rPr lang="zh-CN" altLang="en-US"/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A4519F-41BD-48DC-AF51-676F974AC50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71F94-2E6F-436C-B4FE-277A05CD4AFB}" type="datetime1">
              <a:rPr lang="zh-CN" altLang="en-US"/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ADF75-1B9D-47E9-8835-CC7EC78FD6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DA9D08-43C9-4D55-99A9-88E022DBBC55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BC0A02-33A8-4A9A-94C9-F996152828B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FF19E-7148-4C7E-87CF-A04EC40144CF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8DCE6-EA3E-41B0-AB1A-5918009EE1F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DBFA3A-0118-4296-BB7B-41A57E6A752D}" type="datetime1">
              <a:rPr lang="zh-CN" altLang="en-US"/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B63F4C-0CC5-45EC-9DAD-6D0195EED38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FE2099-7E4E-44F9-BE99-9BBF06CB4510}" type="datetime1">
              <a:rPr lang="zh-CN" altLang="en-US"/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EF3A29-FA15-4DCE-AC94-E22201B8ACD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71C58A-ED9D-4FA3-9BB6-4AD97A10EB5F}" type="datetime1">
              <a:rPr lang="zh-CN" altLang="en-US"/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D4EF1-263D-4E96-8ACD-9DAA41E62F6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62B68B-AEA3-44EB-AD1A-EAA78F249785}" type="datetime1">
              <a:rPr lang="zh-CN" altLang="en-US"/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1FB111-15C1-47B6-AA16-03527D63616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61641-1071-438F-9676-1B0F648F43F8}" type="datetime1">
              <a:rPr lang="zh-CN" altLang="en-US"/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64A59-C38F-4751-8257-6C02E6FF6CF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D99F9-1B9F-47C1-B7C5-D3D25C251CBD}" type="datetime1">
              <a:rPr lang="zh-CN" altLang="en-US"/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E908E-33C0-4661-BA53-12C1EEC4007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F80D105-2F87-4E11-9D00-7AFF3D04A034}" type="datetime1">
              <a:rPr lang="zh-CN" altLang="en-US"/>
            </a:fld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0E53EEA-DA60-4304-B218-4392F058D6A0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0.wmf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1.bin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7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5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34.png"/><Relationship Id="rId10" Type="http://schemas.openxmlformats.org/officeDocument/2006/relationships/vmlDrawing" Target="../drawings/vmlDrawing9.vml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GI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tags" Target="../tags/tag3.xml"/><Relationship Id="rId4" Type="http://schemas.openxmlformats.org/officeDocument/2006/relationships/image" Target="../media/image44.png"/><Relationship Id="rId3" Type="http://schemas.openxmlformats.org/officeDocument/2006/relationships/tags" Target="../tags/tag2.xml"/><Relationship Id="rId2" Type="http://schemas.openxmlformats.org/officeDocument/2006/relationships/image" Target="../media/image43.png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8.wmf"/><Relationship Id="rId2" Type="http://schemas.openxmlformats.org/officeDocument/2006/relationships/oleObject" Target="../embeddings/oleObject17.bin"/><Relationship Id="rId1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.bin"/><Relationship Id="rId8" Type="http://schemas.openxmlformats.org/officeDocument/2006/relationships/image" Target="../media/image52.wmf"/><Relationship Id="rId7" Type="http://schemas.openxmlformats.org/officeDocument/2006/relationships/oleObject" Target="../embeddings/oleObject21.bin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0.wmf"/><Relationship Id="rId3" Type="http://schemas.openxmlformats.org/officeDocument/2006/relationships/oleObject" Target="../embeddings/oleObject19.bin"/><Relationship Id="rId26" Type="http://schemas.openxmlformats.org/officeDocument/2006/relationships/vmlDrawing" Target="../drawings/vmlDrawing11.vml"/><Relationship Id="rId25" Type="http://schemas.openxmlformats.org/officeDocument/2006/relationships/slideLayout" Target="../slideLayouts/slideLayout6.xml"/><Relationship Id="rId24" Type="http://schemas.openxmlformats.org/officeDocument/2006/relationships/image" Target="../media/image61.png"/><Relationship Id="rId23" Type="http://schemas.openxmlformats.org/officeDocument/2006/relationships/image" Target="../media/image60.wmf"/><Relationship Id="rId22" Type="http://schemas.openxmlformats.org/officeDocument/2006/relationships/oleObject" Target="../embeddings/oleObject28.bin"/><Relationship Id="rId21" Type="http://schemas.openxmlformats.org/officeDocument/2006/relationships/image" Target="../media/image59.wmf"/><Relationship Id="rId20" Type="http://schemas.openxmlformats.org/officeDocument/2006/relationships/oleObject" Target="../embeddings/oleObject27.bin"/><Relationship Id="rId2" Type="http://schemas.openxmlformats.org/officeDocument/2006/relationships/image" Target="../media/image49.wmf"/><Relationship Id="rId19" Type="http://schemas.openxmlformats.org/officeDocument/2006/relationships/image" Target="../media/image58.png"/><Relationship Id="rId18" Type="http://schemas.openxmlformats.org/officeDocument/2006/relationships/image" Target="../media/image57.wmf"/><Relationship Id="rId17" Type="http://schemas.openxmlformats.org/officeDocument/2006/relationships/oleObject" Target="../embeddings/oleObject26.bin"/><Relationship Id="rId16" Type="http://schemas.openxmlformats.org/officeDocument/2006/relationships/image" Target="../media/image56.wmf"/><Relationship Id="rId15" Type="http://schemas.openxmlformats.org/officeDocument/2006/relationships/oleObject" Target="../embeddings/oleObject25.bin"/><Relationship Id="rId14" Type="http://schemas.openxmlformats.org/officeDocument/2006/relationships/image" Target="../media/image55.wmf"/><Relationship Id="rId13" Type="http://schemas.openxmlformats.org/officeDocument/2006/relationships/oleObject" Target="../embeddings/oleObject24.bin"/><Relationship Id="rId12" Type="http://schemas.openxmlformats.org/officeDocument/2006/relationships/image" Target="../media/image54.wmf"/><Relationship Id="rId11" Type="http://schemas.openxmlformats.org/officeDocument/2006/relationships/oleObject" Target="../embeddings/oleObject23.bin"/><Relationship Id="rId10" Type="http://schemas.openxmlformats.org/officeDocument/2006/relationships/image" Target="../media/image53.wmf"/><Relationship Id="rId1" Type="http://schemas.openxmlformats.org/officeDocument/2006/relationships/oleObject" Target="../embeddings/oleObject18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63.wmf"/><Relationship Id="rId7" Type="http://schemas.openxmlformats.org/officeDocument/2006/relationships/oleObject" Target="../embeddings/oleObject32.bin"/><Relationship Id="rId6" Type="http://schemas.openxmlformats.org/officeDocument/2006/relationships/image" Target="../media/image57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60.w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62.wmf"/><Relationship Id="rId10" Type="http://schemas.openxmlformats.org/officeDocument/2006/relationships/vmlDrawing" Target="../drawings/vmlDrawing12.vml"/><Relationship Id="rId1" Type="http://schemas.openxmlformats.org/officeDocument/2006/relationships/oleObject" Target="../embeddings/oleObject29.bin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emf"/><Relationship Id="rId2" Type="http://schemas.openxmlformats.org/officeDocument/2006/relationships/image" Target="../media/image2.wmf"/><Relationship Id="rId1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3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w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80.wmf"/><Relationship Id="rId1" Type="http://schemas.openxmlformats.org/officeDocument/2006/relationships/oleObject" Target="../embeddings/oleObject3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jpeg"/><Relationship Id="rId1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2.png"/><Relationship Id="rId6" Type="http://schemas.openxmlformats.org/officeDocument/2006/relationships/image" Target="../media/image45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4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98.wmf"/><Relationship Id="rId3" Type="http://schemas.openxmlformats.org/officeDocument/2006/relationships/oleObject" Target="../embeddings/oleObject36.bin"/><Relationship Id="rId2" Type="http://schemas.openxmlformats.org/officeDocument/2006/relationships/image" Target="../media/image97.png"/><Relationship Id="rId1" Type="http://schemas.openxmlformats.org/officeDocument/2006/relationships/oleObject" Target="../embeddings/oleObject35.bin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3.wmf"/><Relationship Id="rId1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wmf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2.wmf"/><Relationship Id="rId6" Type="http://schemas.openxmlformats.org/officeDocument/2006/relationships/oleObject" Target="../embeddings/oleObject8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7.bin"/><Relationship Id="rId3" Type="http://schemas.openxmlformats.org/officeDocument/2006/relationships/image" Target="../media/image20.png"/><Relationship Id="rId2" Type="http://schemas.openxmlformats.org/officeDocument/2006/relationships/image" Target="../media/image19.wmf"/><Relationship Id="rId1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4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23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1FB111-15C1-47B6-AA16-03527D63616A}" type="slidenum">
              <a:rPr lang="zh-CN" altLang="en-US" smtClean="0"/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746745" y="1448868"/>
            <a:ext cx="5348605" cy="4615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dirty="0">
              <a:solidFill>
                <a:srgbClr val="FF000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阈值电压的短沟、窄沟效应</a:t>
            </a:r>
            <a:endParaRPr lang="en-US" altLang="zh-CN" sz="28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漏感应势垒降低效应（</a:t>
            </a:r>
            <a:r>
              <a:rPr lang="en-US" altLang="zh-CN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DIBL</a:t>
            </a:r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8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穿通效应</a:t>
            </a:r>
            <a:endParaRPr lang="en-US" altLang="zh-CN" sz="28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速度饱和与两区模型</a:t>
            </a:r>
            <a:endParaRPr lang="en-US" altLang="zh-CN" sz="28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高场效应</a:t>
            </a:r>
            <a:endParaRPr lang="zh-CN" altLang="en-US" sz="28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</a:rPr>
              <a:t>CMOS</a:t>
            </a:r>
            <a:r>
              <a:rPr lang="zh-CN" altLang="en-US" sz="2800" dirty="0">
                <a:solidFill>
                  <a:srgbClr val="FF0000"/>
                </a:solidFill>
              </a:rPr>
              <a:t>结构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1724" y="45268"/>
            <a:ext cx="580136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短沟道效应及</a:t>
            </a:r>
            <a:r>
              <a:rPr lang="en-US" altLang="zh-CN" sz="4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CMOS</a:t>
            </a:r>
            <a:r>
              <a:rPr lang="zh-CN" altLang="en-US" sz="4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endParaRPr lang="zh-CN" altLang="en-US" sz="4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mos1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" r="10042"/>
          <a:stretch>
            <a:fillRect/>
          </a:stretch>
        </p:blipFill>
        <p:spPr>
          <a:xfrm>
            <a:off x="71700" y="323793"/>
            <a:ext cx="8774813" cy="6312627"/>
          </a:xfrm>
          <a:noFill/>
        </p:spPr>
      </p:pic>
      <p:sp>
        <p:nvSpPr>
          <p:cNvPr id="71683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27D262-5E0D-428F-98F1-16CCE24A8E9A}" type="slidenum">
              <a:rPr lang="zh-CN" altLang="en-US" sz="1400" smtClean="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06709" y="143781"/>
                <a:ext cx="8229600" cy="1738794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N-MOSFET, N</a:t>
                </a:r>
                <a:r>
                  <a:rPr lang="en-US" altLang="zh-CN" sz="2400" baseline="-25000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=3</a:t>
                </a:r>
                <a:r>
                  <a:rPr lang="en-US" altLang="zh-CN" sz="24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10</a:t>
                </a:r>
                <a:r>
                  <a:rPr lang="en-US" altLang="zh-CN" sz="2400" baseline="300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16</a:t>
                </a:r>
                <a:r>
                  <a:rPr lang="en-US" altLang="zh-CN" sz="24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𝑜𝑥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=450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, L=1.25</a:t>
                </a:r>
                <a:r>
                  <a:rPr lang="en-US" altLang="zh-CN" sz="24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m,</a:t>
                </a:r>
                <a:endParaRPr lang="en-US" altLang="zh-CN" sz="2400" dirty="0">
                  <a:solidFill>
                    <a:srgbClr val="FF0000"/>
                  </a:solidFill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5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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m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6709" y="143781"/>
                <a:ext cx="8229600" cy="1738794"/>
              </a:xfrm>
              <a:blipFill rotWithShape="1">
                <a:blip r:embed="rId1"/>
                <a:stretch>
                  <a:fillRect l="-4" t="-1769" r="4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BC0A02-33A8-4A9A-94C9-F996152828B4}" type="slidenum">
              <a:rPr lang="zh-CN" altLang="en-US" smtClean="0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386721" y="1649851"/>
                <a:ext cx="4728795" cy="465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854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14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450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/>
                  <a:t>=7.67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altLang="zh-CN" dirty="0"/>
                  <a:t>F/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21" y="1649851"/>
                <a:ext cx="4728795" cy="465448"/>
              </a:xfrm>
              <a:prstGeom prst="rect">
                <a:avLst/>
              </a:prstGeom>
              <a:blipFill rotWithShape="1">
                <a:blip r:embed="rId2"/>
                <a:stretch>
                  <a:fillRect t="-26" r="12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06709" y="2115299"/>
                <a:ext cx="5976246" cy="736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r>
                  <a:rPr lang="en-US" altLang="zh-CN" dirty="0"/>
                  <a:t>ln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=0.026ln(3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6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937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𝑉</m:t>
                    </m:r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=0.388 V</a:t>
                </a:r>
                <a:endParaRPr lang="en-US" altLang="zh-CN" dirty="0"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09" y="2115299"/>
                <a:ext cx="5976246" cy="736677"/>
              </a:xfrm>
              <a:prstGeom prst="rect">
                <a:avLst/>
              </a:prstGeom>
              <a:blipFill rotWithShape="1">
                <a:blip r:embed="rId3"/>
                <a:stretch>
                  <a:fillRect l="-6" t="-15" r="10" b="-34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36513" y="3078163"/>
          <a:ext cx="8907462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name="公式" r:id="rId4" imgW="110032800" imgH="12192000" progId="Equation.3">
                  <p:embed/>
                </p:oleObj>
              </mc:Choice>
              <mc:Fallback>
                <p:oleObj name="公式" r:id="rId4" imgW="110032800" imgH="12192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3" y="3078163"/>
                        <a:ext cx="8907462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37428" y="4171398"/>
          <a:ext cx="8707437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8" name="公式" r:id="rId6" imgW="110337600" imgH="30175200" progId="Equation.3">
                  <p:embed/>
                </p:oleObj>
              </mc:Choice>
              <mc:Fallback>
                <p:oleObj name="公式" r:id="rId6" imgW="110337600" imgH="30175200" progId="Equation.3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7428" y="4171398"/>
                        <a:ext cx="8707437" cy="238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/>
          <p:cNvSpPr txBox="1">
            <a:spLocks noChangeArrowheads="1"/>
          </p:cNvSpPr>
          <p:nvPr/>
        </p:nvSpPr>
        <p:spPr bwMode="auto">
          <a:xfrm>
            <a:off x="341313" y="233363"/>
            <a:ext cx="24749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hlink"/>
                </a:solidFill>
                <a:latin typeface="Times New Roman" panose="02020603050405020304" pitchFamily="18" charset="0"/>
              </a:rPr>
              <a:t>沟道变窄</a:t>
            </a:r>
            <a:endParaRPr lang="zh-CN" altLang="en-US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898525" y="10112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72709" name="Group 5"/>
          <p:cNvGrpSpPr/>
          <p:nvPr/>
        </p:nvGrpSpPr>
        <p:grpSpPr bwMode="auto">
          <a:xfrm>
            <a:off x="1325687" y="1425751"/>
            <a:ext cx="6248400" cy="3298826"/>
            <a:chOff x="0" y="-213"/>
            <a:chExt cx="3936" cy="2078"/>
          </a:xfrm>
        </p:grpSpPr>
        <p:sp>
          <p:nvSpPr>
            <p:cNvPr id="72711" name="AutoShape 6"/>
            <p:cNvSpPr>
              <a:spLocks noChangeArrowheads="1"/>
            </p:cNvSpPr>
            <p:nvPr/>
          </p:nvSpPr>
          <p:spPr bwMode="auto">
            <a:xfrm rot="16200000">
              <a:off x="1315" y="-797"/>
              <a:ext cx="1594" cy="3648"/>
            </a:xfrm>
            <a:prstGeom prst="cube">
              <a:avLst>
                <a:gd name="adj" fmla="val 56116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712" name="AutoShape 7" descr="30%"/>
            <p:cNvSpPr>
              <a:spLocks noChangeArrowheads="1"/>
            </p:cNvSpPr>
            <p:nvPr/>
          </p:nvSpPr>
          <p:spPr bwMode="auto">
            <a:xfrm rot="-5400000">
              <a:off x="1608" y="-1176"/>
              <a:ext cx="1008" cy="3648"/>
            </a:xfrm>
            <a:prstGeom prst="cube">
              <a:avLst>
                <a:gd name="adj" fmla="val 89977"/>
              </a:avLst>
            </a:prstGeom>
            <a:blipFill dpi="0" rotWithShape="0">
              <a:blip r:embed="rId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2400"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72713" name="AutoShape 8" descr="30%"/>
            <p:cNvSpPr>
              <a:spLocks noChangeArrowheads="1"/>
            </p:cNvSpPr>
            <p:nvPr/>
          </p:nvSpPr>
          <p:spPr bwMode="auto">
            <a:xfrm rot="-5400000">
              <a:off x="2616" y="-264"/>
              <a:ext cx="1008" cy="1632"/>
            </a:xfrm>
            <a:prstGeom prst="cube">
              <a:avLst>
                <a:gd name="adj" fmla="val 89977"/>
              </a:avLst>
            </a:prstGeom>
            <a:blipFill dpi="0" rotWithShape="0">
              <a:blip r:embed="rId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72714" name="AutoShape 9" descr="30%"/>
            <p:cNvSpPr>
              <a:spLocks noChangeArrowheads="1"/>
            </p:cNvSpPr>
            <p:nvPr/>
          </p:nvSpPr>
          <p:spPr bwMode="auto">
            <a:xfrm rot="-5400000">
              <a:off x="1584" y="-576"/>
              <a:ext cx="336" cy="1584"/>
            </a:xfrm>
            <a:prstGeom prst="cube">
              <a:avLst>
                <a:gd name="adj" fmla="val 69995"/>
              </a:avLst>
            </a:prstGeom>
            <a:blipFill dpi="0" rotWithShape="0">
              <a:blip r:embed="rId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72715" name="AutoShape 10"/>
            <p:cNvSpPr>
              <a:spLocks noChangeArrowheads="1"/>
            </p:cNvSpPr>
            <p:nvPr/>
          </p:nvSpPr>
          <p:spPr bwMode="auto">
            <a:xfrm rot="-5400000">
              <a:off x="2832" y="336"/>
              <a:ext cx="576" cy="672"/>
            </a:xfrm>
            <a:prstGeom prst="cube">
              <a:avLst>
                <a:gd name="adj" fmla="val 74778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72716" name="AutoShape 11"/>
            <p:cNvSpPr>
              <a:spLocks noChangeArrowheads="1"/>
            </p:cNvSpPr>
            <p:nvPr/>
          </p:nvSpPr>
          <p:spPr bwMode="auto">
            <a:xfrm rot="-5400000">
              <a:off x="2088" y="-72"/>
              <a:ext cx="528" cy="1728"/>
            </a:xfrm>
            <a:prstGeom prst="cube">
              <a:avLst>
                <a:gd name="adj" fmla="val 82954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72717" name="AutoShape 12" descr="30%"/>
            <p:cNvSpPr>
              <a:spLocks noChangeArrowheads="1"/>
            </p:cNvSpPr>
            <p:nvPr/>
          </p:nvSpPr>
          <p:spPr bwMode="auto">
            <a:xfrm rot="-5400000">
              <a:off x="600" y="-264"/>
              <a:ext cx="1008" cy="1632"/>
            </a:xfrm>
            <a:prstGeom prst="cube">
              <a:avLst>
                <a:gd name="adj" fmla="val 89977"/>
              </a:avLst>
            </a:prstGeom>
            <a:blipFill dpi="0" rotWithShape="0">
              <a:blip r:embed="rId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72718" name="AutoShape 13"/>
            <p:cNvSpPr>
              <a:spLocks noChangeArrowheads="1"/>
            </p:cNvSpPr>
            <p:nvPr/>
          </p:nvSpPr>
          <p:spPr bwMode="auto">
            <a:xfrm rot="-5400000">
              <a:off x="1296" y="336"/>
              <a:ext cx="576" cy="672"/>
            </a:xfrm>
            <a:prstGeom prst="cube">
              <a:avLst>
                <a:gd name="adj" fmla="val 74778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72719" name="Arc 14"/>
            <p:cNvSpPr/>
            <p:nvPr/>
          </p:nvSpPr>
          <p:spPr bwMode="auto">
            <a:xfrm rot="10800000">
              <a:off x="1728" y="1152"/>
              <a:ext cx="192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0" name="Line 15"/>
            <p:cNvSpPr>
              <a:spLocks noChangeShapeType="1"/>
            </p:cNvSpPr>
            <p:nvPr/>
          </p:nvSpPr>
          <p:spPr bwMode="auto">
            <a:xfrm>
              <a:off x="1920" y="1344"/>
              <a:ext cx="12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21" name="Line 16"/>
            <p:cNvSpPr>
              <a:spLocks noChangeShapeType="1"/>
            </p:cNvSpPr>
            <p:nvPr/>
          </p:nvSpPr>
          <p:spPr bwMode="auto">
            <a:xfrm flipV="1">
              <a:off x="1920" y="1152"/>
              <a:ext cx="0" cy="336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22" name="Line 17"/>
            <p:cNvSpPr>
              <a:spLocks noChangeShapeType="1"/>
            </p:cNvSpPr>
            <p:nvPr/>
          </p:nvSpPr>
          <p:spPr bwMode="auto">
            <a:xfrm flipV="1">
              <a:off x="3216" y="1152"/>
              <a:ext cx="0" cy="336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23" name="Arc 18"/>
            <p:cNvSpPr/>
            <p:nvPr/>
          </p:nvSpPr>
          <p:spPr bwMode="auto">
            <a:xfrm rot="5400000">
              <a:off x="3216" y="1152"/>
              <a:ext cx="192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724" name="AutoShape 19"/>
            <p:cNvSpPr>
              <a:spLocks noChangeArrowheads="1"/>
            </p:cNvSpPr>
            <p:nvPr/>
          </p:nvSpPr>
          <p:spPr bwMode="auto">
            <a:xfrm rot="-2876177">
              <a:off x="2803" y="362"/>
              <a:ext cx="241" cy="605"/>
            </a:xfrm>
            <a:prstGeom prst="parallelogram">
              <a:avLst>
                <a:gd name="adj" fmla="val 18333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72725" name="AutoShape 20"/>
            <p:cNvSpPr>
              <a:spLocks noChangeArrowheads="1"/>
            </p:cNvSpPr>
            <p:nvPr/>
          </p:nvSpPr>
          <p:spPr bwMode="auto">
            <a:xfrm rot="-5400000">
              <a:off x="3072" y="816"/>
              <a:ext cx="144" cy="144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72726" name="Line 21"/>
            <p:cNvSpPr>
              <a:spLocks noChangeShapeType="1"/>
            </p:cNvSpPr>
            <p:nvPr/>
          </p:nvSpPr>
          <p:spPr bwMode="auto">
            <a:xfrm>
              <a:off x="1920" y="1440"/>
              <a:ext cx="1296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72727" name="Line 22"/>
            <p:cNvSpPr>
              <a:spLocks noChangeShapeType="1"/>
            </p:cNvSpPr>
            <p:nvPr/>
          </p:nvSpPr>
          <p:spPr bwMode="auto">
            <a:xfrm>
              <a:off x="2592" y="1152"/>
              <a:ext cx="0" cy="19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28" name="Line 23"/>
            <p:cNvSpPr>
              <a:spLocks noChangeShapeType="1"/>
            </p:cNvSpPr>
            <p:nvPr/>
          </p:nvSpPr>
          <p:spPr bwMode="auto">
            <a:xfrm>
              <a:off x="2256" y="960"/>
              <a:ext cx="0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0" name="Line 25"/>
            <p:cNvSpPr>
              <a:spLocks noChangeShapeType="1"/>
            </p:cNvSpPr>
            <p:nvPr/>
          </p:nvSpPr>
          <p:spPr bwMode="auto">
            <a:xfrm flipH="1">
              <a:off x="1584" y="1248"/>
              <a:ext cx="288" cy="192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72731" name="Line 26"/>
            <p:cNvSpPr>
              <a:spLocks noChangeShapeType="1"/>
            </p:cNvSpPr>
            <p:nvPr/>
          </p:nvSpPr>
          <p:spPr bwMode="auto">
            <a:xfrm>
              <a:off x="3264" y="1200"/>
              <a:ext cx="192" cy="192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72732" name="Line 27"/>
            <p:cNvSpPr>
              <a:spLocks noChangeShapeType="1"/>
            </p:cNvSpPr>
            <p:nvPr/>
          </p:nvSpPr>
          <p:spPr bwMode="auto">
            <a:xfrm flipH="1">
              <a:off x="720" y="1056"/>
              <a:ext cx="672" cy="576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3" name="Line 28"/>
            <p:cNvSpPr>
              <a:spLocks noChangeShapeType="1"/>
            </p:cNvSpPr>
            <p:nvPr/>
          </p:nvSpPr>
          <p:spPr bwMode="auto">
            <a:xfrm flipH="1">
              <a:off x="3072" y="192"/>
              <a:ext cx="336" cy="432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4" name="Line 29"/>
            <p:cNvSpPr>
              <a:spLocks noChangeShapeType="1"/>
            </p:cNvSpPr>
            <p:nvPr/>
          </p:nvSpPr>
          <p:spPr bwMode="auto">
            <a:xfrm>
              <a:off x="1776" y="-2"/>
              <a:ext cx="144" cy="482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5" name="Line 30"/>
            <p:cNvSpPr>
              <a:spLocks noChangeShapeType="1"/>
            </p:cNvSpPr>
            <p:nvPr/>
          </p:nvSpPr>
          <p:spPr bwMode="auto">
            <a:xfrm>
              <a:off x="1200" y="96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6" name="Line 31"/>
            <p:cNvSpPr>
              <a:spLocks noChangeShapeType="1"/>
            </p:cNvSpPr>
            <p:nvPr/>
          </p:nvSpPr>
          <p:spPr bwMode="auto">
            <a:xfrm>
              <a:off x="288" y="4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7" name="Line 32"/>
            <p:cNvSpPr>
              <a:spLocks noChangeShapeType="1"/>
            </p:cNvSpPr>
            <p:nvPr/>
          </p:nvSpPr>
          <p:spPr bwMode="auto">
            <a:xfrm>
              <a:off x="3936" y="96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8" name="Line 33"/>
            <p:cNvSpPr>
              <a:spLocks noChangeShapeType="1"/>
            </p:cNvSpPr>
            <p:nvPr/>
          </p:nvSpPr>
          <p:spPr bwMode="auto">
            <a:xfrm>
              <a:off x="288" y="48"/>
              <a:ext cx="912" cy="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9" name="Line 34"/>
            <p:cNvSpPr>
              <a:spLocks noChangeShapeType="1"/>
            </p:cNvSpPr>
            <p:nvPr/>
          </p:nvSpPr>
          <p:spPr bwMode="auto">
            <a:xfrm>
              <a:off x="3024" y="48"/>
              <a:ext cx="912" cy="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40" name="Line 35"/>
            <p:cNvSpPr>
              <a:spLocks noChangeShapeType="1"/>
            </p:cNvSpPr>
            <p:nvPr/>
          </p:nvSpPr>
          <p:spPr bwMode="auto">
            <a:xfrm flipH="1">
              <a:off x="288" y="48"/>
              <a:ext cx="27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41" name="Line 36"/>
            <p:cNvSpPr>
              <a:spLocks noChangeShapeType="1"/>
            </p:cNvSpPr>
            <p:nvPr/>
          </p:nvSpPr>
          <p:spPr bwMode="auto">
            <a:xfrm>
              <a:off x="1248" y="288"/>
              <a:ext cx="96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42" name="Line 37"/>
            <p:cNvSpPr>
              <a:spLocks noChangeShapeType="1"/>
            </p:cNvSpPr>
            <p:nvPr/>
          </p:nvSpPr>
          <p:spPr bwMode="auto">
            <a:xfrm>
              <a:off x="2544" y="288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43" name="Line 38"/>
            <p:cNvSpPr>
              <a:spLocks noChangeShapeType="1"/>
            </p:cNvSpPr>
            <p:nvPr/>
          </p:nvSpPr>
          <p:spPr bwMode="auto">
            <a:xfrm>
              <a:off x="2544" y="384"/>
              <a:ext cx="144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44" name="Line 39"/>
            <p:cNvSpPr>
              <a:spLocks noChangeShapeType="1"/>
            </p:cNvSpPr>
            <p:nvPr/>
          </p:nvSpPr>
          <p:spPr bwMode="auto">
            <a:xfrm flipH="1">
              <a:off x="1296" y="384"/>
              <a:ext cx="12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45" name="Line 40"/>
            <p:cNvSpPr>
              <a:spLocks noChangeShapeType="1"/>
            </p:cNvSpPr>
            <p:nvPr/>
          </p:nvSpPr>
          <p:spPr bwMode="auto">
            <a:xfrm flipH="1">
              <a:off x="3216" y="960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46" name="Line 41"/>
            <p:cNvSpPr>
              <a:spLocks noChangeShapeType="1"/>
            </p:cNvSpPr>
            <p:nvPr/>
          </p:nvSpPr>
          <p:spPr bwMode="auto">
            <a:xfrm>
              <a:off x="1248" y="288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47" name="Line 42"/>
            <p:cNvSpPr>
              <a:spLocks noChangeShapeType="1"/>
            </p:cNvSpPr>
            <p:nvPr/>
          </p:nvSpPr>
          <p:spPr bwMode="auto">
            <a:xfrm flipH="1">
              <a:off x="1200" y="960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48" name="AutoShape 43"/>
            <p:cNvSpPr>
              <a:spLocks noChangeArrowheads="1"/>
            </p:cNvSpPr>
            <p:nvPr/>
          </p:nvSpPr>
          <p:spPr bwMode="auto">
            <a:xfrm>
              <a:off x="1920" y="816"/>
              <a:ext cx="192" cy="144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72749" name="Line 44"/>
            <p:cNvSpPr>
              <a:spLocks noChangeShapeType="1"/>
            </p:cNvSpPr>
            <p:nvPr/>
          </p:nvSpPr>
          <p:spPr bwMode="auto">
            <a:xfrm>
              <a:off x="1920" y="816"/>
              <a:ext cx="192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0" name="Line 45"/>
            <p:cNvSpPr>
              <a:spLocks noChangeShapeType="1"/>
            </p:cNvSpPr>
            <p:nvPr/>
          </p:nvSpPr>
          <p:spPr bwMode="auto">
            <a:xfrm>
              <a:off x="1680" y="81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1" name="Line 46"/>
            <p:cNvSpPr>
              <a:spLocks noChangeShapeType="1"/>
            </p:cNvSpPr>
            <p:nvPr/>
          </p:nvSpPr>
          <p:spPr bwMode="auto">
            <a:xfrm flipV="1">
              <a:off x="1680" y="81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2" name="Line 47"/>
            <p:cNvSpPr>
              <a:spLocks noChangeShapeType="1"/>
            </p:cNvSpPr>
            <p:nvPr/>
          </p:nvSpPr>
          <p:spPr bwMode="auto">
            <a:xfrm flipV="1">
              <a:off x="1248" y="384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3" name="Line 48"/>
            <p:cNvSpPr>
              <a:spLocks noChangeShapeType="1"/>
            </p:cNvSpPr>
            <p:nvPr/>
          </p:nvSpPr>
          <p:spPr bwMode="auto">
            <a:xfrm flipV="1">
              <a:off x="3456" y="81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4" name="Line 49"/>
            <p:cNvSpPr>
              <a:spLocks noChangeShapeType="1"/>
            </p:cNvSpPr>
            <p:nvPr/>
          </p:nvSpPr>
          <p:spPr bwMode="auto">
            <a:xfrm>
              <a:off x="1248" y="384"/>
              <a:ext cx="432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5" name="Line 50"/>
            <p:cNvSpPr>
              <a:spLocks noChangeShapeType="1"/>
            </p:cNvSpPr>
            <p:nvPr/>
          </p:nvSpPr>
          <p:spPr bwMode="auto">
            <a:xfrm>
              <a:off x="1248" y="528"/>
              <a:ext cx="432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6" name="Line 51"/>
            <p:cNvSpPr>
              <a:spLocks noChangeShapeType="1"/>
            </p:cNvSpPr>
            <p:nvPr/>
          </p:nvSpPr>
          <p:spPr bwMode="auto">
            <a:xfrm>
              <a:off x="1488" y="384"/>
              <a:ext cx="432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7" name="Line 52"/>
            <p:cNvSpPr>
              <a:spLocks noChangeShapeType="1"/>
            </p:cNvSpPr>
            <p:nvPr/>
          </p:nvSpPr>
          <p:spPr bwMode="auto">
            <a:xfrm flipV="1">
              <a:off x="3072" y="816"/>
              <a:ext cx="144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8" name="Line 53"/>
            <p:cNvSpPr>
              <a:spLocks noChangeShapeType="1"/>
            </p:cNvSpPr>
            <p:nvPr/>
          </p:nvSpPr>
          <p:spPr bwMode="auto">
            <a:xfrm>
              <a:off x="3216" y="81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9" name="Line 54"/>
            <p:cNvSpPr>
              <a:spLocks noChangeShapeType="1"/>
            </p:cNvSpPr>
            <p:nvPr/>
          </p:nvSpPr>
          <p:spPr bwMode="auto">
            <a:xfrm>
              <a:off x="3024" y="384"/>
              <a:ext cx="432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0" name="Line 55"/>
            <p:cNvSpPr>
              <a:spLocks noChangeShapeType="1"/>
            </p:cNvSpPr>
            <p:nvPr/>
          </p:nvSpPr>
          <p:spPr bwMode="auto">
            <a:xfrm flipH="1">
              <a:off x="1920" y="1056"/>
              <a:ext cx="12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1" name="Text Box 56"/>
            <p:cNvSpPr txBox="1">
              <a:spLocks noChangeArrowheads="1"/>
            </p:cNvSpPr>
            <p:nvPr/>
          </p:nvSpPr>
          <p:spPr bwMode="auto">
            <a:xfrm>
              <a:off x="1226" y="1334"/>
              <a:ext cx="720" cy="25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 i="1" dirty="0"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rPr>
                <a:t>Q</a:t>
              </a:r>
              <a:r>
                <a:rPr lang="en-US" altLang="zh-CN" sz="2000" b="1" i="1" baseline="-25000" dirty="0"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rPr>
                <a:t>NC</a:t>
              </a:r>
              <a:endParaRPr lang="en-US" altLang="zh-CN" sz="2000" b="1" i="1" baseline="-25000" dirty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2762" name="Text Box 57"/>
            <p:cNvSpPr txBox="1">
              <a:spLocks noChangeArrowheads="1"/>
            </p:cNvSpPr>
            <p:nvPr/>
          </p:nvSpPr>
          <p:spPr bwMode="auto">
            <a:xfrm>
              <a:off x="3146" y="1334"/>
              <a:ext cx="720" cy="25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 i="1" dirty="0"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rPr>
                <a:t>Q</a:t>
              </a:r>
              <a:r>
                <a:rPr lang="en-US" altLang="zh-CN" sz="2000" b="1" i="1" baseline="-25000" dirty="0"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rPr>
                <a:t>NC</a:t>
              </a:r>
              <a:endParaRPr lang="en-US" altLang="zh-CN" sz="2000" b="1" i="1" baseline="-25000" dirty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2763" name="Text Box 58"/>
            <p:cNvSpPr txBox="1">
              <a:spLocks noChangeArrowheads="1"/>
            </p:cNvSpPr>
            <p:nvPr/>
          </p:nvSpPr>
          <p:spPr bwMode="auto">
            <a:xfrm>
              <a:off x="2378" y="1094"/>
              <a:ext cx="72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rPr>
                <a:t>x</a:t>
              </a:r>
              <a:r>
                <a:rPr lang="en-US" altLang="zh-CN" sz="2000" b="1" i="1" baseline="-25000"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rPr>
                <a:t>dm</a:t>
              </a:r>
              <a:endParaRPr lang="en-US" altLang="zh-CN" sz="2000" b="1" i="1" baseline="-2500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2764" name="Text Box 59"/>
            <p:cNvSpPr txBox="1">
              <a:spLocks noChangeArrowheads="1"/>
            </p:cNvSpPr>
            <p:nvPr/>
          </p:nvSpPr>
          <p:spPr bwMode="auto">
            <a:xfrm>
              <a:off x="2258" y="1382"/>
              <a:ext cx="720" cy="25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  <a:ea typeface="PMingLiU" panose="02020500000000000000" pitchFamily="18" charset="-120"/>
                  <a:cs typeface="Times New Roman" panose="02020603050405020304" pitchFamily="18" charset="0"/>
                </a:rPr>
                <a:t>W</a:t>
              </a:r>
              <a:endParaRPr lang="en-US" altLang="zh-CN" sz="2000" b="1" i="1" baseline="-2500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2765" name="Text Box 60"/>
            <p:cNvSpPr txBox="1">
              <a:spLocks noChangeArrowheads="1"/>
            </p:cNvSpPr>
            <p:nvPr/>
          </p:nvSpPr>
          <p:spPr bwMode="auto">
            <a:xfrm>
              <a:off x="1968" y="816"/>
              <a:ext cx="110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400">
                  <a:solidFill>
                    <a:schemeClr val="bg1"/>
                  </a:solidFill>
                  <a:latin typeface="Times New Roman" panose="02020603050405020304" pitchFamily="18" charset="0"/>
                  <a:ea typeface="PMingLiU" panose="02020500000000000000" pitchFamily="18" charset="-120"/>
                </a:rPr>
                <a:t>Thin Gate Oxide</a:t>
              </a:r>
              <a:endParaRPr lang="en-US" altLang="zh-CN" sz="1400" baseline="-25000">
                <a:solidFill>
                  <a:schemeClr val="bg1"/>
                </a:solidFill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72766" name="Text Box 61"/>
            <p:cNvSpPr txBox="1">
              <a:spLocks noChangeArrowheads="1"/>
            </p:cNvSpPr>
            <p:nvPr/>
          </p:nvSpPr>
          <p:spPr bwMode="auto">
            <a:xfrm>
              <a:off x="0" y="1632"/>
              <a:ext cx="110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dirty="0">
                  <a:latin typeface="+mn-ea"/>
                  <a:ea typeface="+mn-ea"/>
                </a:rPr>
                <a:t>场氧</a:t>
              </a:r>
              <a:endParaRPr lang="en-US" altLang="zh-CN" sz="1800" baseline="-25000" dirty="0">
                <a:latin typeface="+mn-ea"/>
                <a:ea typeface="+mn-ea"/>
              </a:endParaRPr>
            </a:p>
          </p:txBody>
        </p:sp>
        <p:sp>
          <p:nvSpPr>
            <p:cNvPr id="72767" name="Text Box 62"/>
            <p:cNvSpPr txBox="1">
              <a:spLocks noChangeArrowheads="1"/>
            </p:cNvSpPr>
            <p:nvPr/>
          </p:nvSpPr>
          <p:spPr bwMode="auto">
            <a:xfrm>
              <a:off x="1514" y="1574"/>
              <a:ext cx="110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 dirty="0">
                  <a:latin typeface="+mn-ea"/>
                  <a:ea typeface="+mn-ea"/>
                  <a:cs typeface="Times New Roman" panose="02020603050405020304" pitchFamily="18" charset="0"/>
                </a:rPr>
                <a:t>P</a:t>
              </a:r>
              <a:r>
                <a:rPr lang="zh-CN" altLang="en-US" sz="1800" dirty="0">
                  <a:latin typeface="+mn-ea"/>
                  <a:ea typeface="+mn-ea"/>
                  <a:cs typeface="Times New Roman" panose="02020603050405020304" pitchFamily="18" charset="0"/>
                </a:rPr>
                <a:t>型硅衬底</a:t>
              </a:r>
              <a:endParaRPr lang="en-US" altLang="zh-CN" sz="1800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2768" name="Text Box 63"/>
            <p:cNvSpPr txBox="1">
              <a:spLocks noChangeArrowheads="1"/>
            </p:cNvSpPr>
            <p:nvPr/>
          </p:nvSpPr>
          <p:spPr bwMode="auto">
            <a:xfrm>
              <a:off x="3168" y="0"/>
              <a:ext cx="5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dirty="0">
                  <a:latin typeface="+mn-ea"/>
                  <a:ea typeface="+mn-ea"/>
                </a:rPr>
                <a:t>栅</a:t>
              </a:r>
              <a:endParaRPr lang="en-US" altLang="zh-CN" sz="1800" dirty="0">
                <a:latin typeface="+mn-ea"/>
                <a:ea typeface="+mn-ea"/>
              </a:endParaRPr>
            </a:p>
          </p:txBody>
        </p:sp>
        <p:sp>
          <p:nvSpPr>
            <p:cNvPr id="72769" name="Text Box 64"/>
            <p:cNvSpPr txBox="1">
              <a:spLocks noChangeArrowheads="1"/>
            </p:cNvSpPr>
            <p:nvPr/>
          </p:nvSpPr>
          <p:spPr bwMode="auto">
            <a:xfrm>
              <a:off x="1233" y="-213"/>
              <a:ext cx="105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1800" dirty="0">
                  <a:latin typeface="+mn-ea"/>
                  <a:ea typeface="+mn-ea"/>
                </a:rPr>
                <a:t>漏</a:t>
              </a:r>
              <a:endParaRPr lang="en-US" altLang="zh-CN" sz="1800" dirty="0">
                <a:latin typeface="+mn-ea"/>
                <a:ea typeface="+mn-ea"/>
              </a:endParaRPr>
            </a:p>
          </p:txBody>
        </p:sp>
        <p:sp>
          <p:nvSpPr>
            <p:cNvPr id="72770" name="Line 65"/>
            <p:cNvSpPr>
              <a:spLocks noChangeShapeType="1"/>
            </p:cNvSpPr>
            <p:nvPr/>
          </p:nvSpPr>
          <p:spPr bwMode="auto">
            <a:xfrm>
              <a:off x="288" y="240"/>
              <a:ext cx="912" cy="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271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575742-8408-41E6-8894-A75EC6B2D935}" type="slidenum">
              <a:rPr lang="zh-CN" altLang="en-US" sz="1400" smtClean="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1FB111-15C1-47B6-AA16-03527D63616A}" type="slidenum">
              <a:rPr lang="zh-CN" altLang="en-US" smtClean="0"/>
            </a:fld>
            <a:endParaRPr lang="en-US" altLang="zh-CN"/>
          </a:p>
        </p:txBody>
      </p: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521970" y="998855"/>
          <a:ext cx="8213090" cy="4645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公式" r:id="rId1" imgW="3148965" imgH="1828800" progId="Equation.3">
                  <p:embed/>
                </p:oleObj>
              </mc:Choice>
              <mc:Fallback>
                <p:oleObj name="公式" r:id="rId1" imgW="3148965" imgH="1828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" y="998855"/>
                        <a:ext cx="8213090" cy="4645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BC0A02-33A8-4A9A-94C9-F996152828B4}" type="slidenum">
              <a:rPr lang="zh-CN" altLang="en-US" smtClean="0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06708" y="143781"/>
                <a:ext cx="8775585" cy="1738794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N-MOSFET, N</a:t>
                </a:r>
                <a:r>
                  <a:rPr lang="en-US" altLang="zh-CN" sz="2400" baseline="-25000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=3</a:t>
                </a:r>
                <a:r>
                  <a:rPr lang="en-US" altLang="zh-CN" sz="24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10</a:t>
                </a:r>
                <a:r>
                  <a:rPr lang="en-US" altLang="zh-CN" sz="2400" baseline="300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16</a:t>
                </a:r>
                <a:r>
                  <a:rPr lang="en-US" altLang="zh-CN" sz="24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𝑜𝑥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=450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最小沟道宽度是多少？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6708" y="143781"/>
                <a:ext cx="8775585" cy="1738794"/>
              </a:xfrm>
              <a:blipFill rotWithShape="1">
                <a:blip r:embed="rId1"/>
                <a:stretch>
                  <a:fillRect l="-4" t="-1769" r="2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412124" y="1649851"/>
                <a:ext cx="6860056" cy="620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𝑂𝑋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854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14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450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dirty="0"/>
                  <a:t>=7.67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altLang="zh-CN" sz="2400" dirty="0"/>
                  <a:t>F/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24" y="1649851"/>
                <a:ext cx="6860056" cy="620939"/>
              </a:xfrm>
              <a:prstGeom prst="rect">
                <a:avLst/>
              </a:prstGeom>
              <a:blipFill rotWithShape="1">
                <a:blip r:embed="rId2"/>
                <a:stretch>
                  <a:fillRect t="-19" r="2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723900" y="2500313"/>
          <a:ext cx="7697788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" name="公式" r:id="rId3" imgW="95097600" imgH="11887200" progId="Equation.3">
                  <p:embed/>
                </p:oleObj>
              </mc:Choice>
              <mc:Fallback>
                <p:oleObj name="公式" r:id="rId3" imgW="95097600" imgH="1188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2500313"/>
                        <a:ext cx="7697788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12124" y="3549329"/>
          <a:ext cx="7439921" cy="274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6" name="公式" r:id="rId5" imgW="80162400" imgH="28041600" progId="Equation.3">
                  <p:embed/>
                </p:oleObj>
              </mc:Choice>
              <mc:Fallback>
                <p:oleObj name="公式" r:id="rId5" imgW="80162400" imgH="28041600" progId="Equation.3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2124" y="3549329"/>
                        <a:ext cx="7439921" cy="274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491928" y="6333483"/>
            <a:ext cx="4948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约是最大耗尽层宽度的</a:t>
            </a:r>
            <a:r>
              <a:rPr lang="en-US" altLang="zh-CN" sz="2800" dirty="0"/>
              <a:t>10</a:t>
            </a:r>
            <a:r>
              <a:rPr lang="zh-CN" altLang="en-US" sz="2800" dirty="0"/>
              <a:t>倍。</a:t>
            </a:r>
            <a:endParaRPr lang="zh-CN" altLang="en-US" sz="2800" dirty="0"/>
          </a:p>
        </p:txBody>
      </p:sp>
      <p:graphicFrame>
        <p:nvGraphicFramePr>
          <p:cNvPr id="2" name="对象 1"/>
          <p:cNvGraphicFramePr/>
          <p:nvPr/>
        </p:nvGraphicFramePr>
        <p:xfrm>
          <a:off x="2819400" y="2595245"/>
          <a:ext cx="7793990" cy="2731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7" imgW="3942080" imgH="1290320" progId="Equation.KSEE3">
                  <p:embed/>
                </p:oleObj>
              </mc:Choice>
              <mc:Fallback>
                <p:oleObj name="" r:id="rId7" imgW="3942080" imgH="1290320" progId="Equation.KSEE3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19400" y="2595245"/>
                        <a:ext cx="7793990" cy="2731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DEFAD9-1F29-449B-9558-227F0428195B}" type="slidenum">
              <a:rPr lang="zh-CN" altLang="en-US" sz="1400" smtClean="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1" y="2033907"/>
            <a:ext cx="6750450" cy="435287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1705" y="278790"/>
            <a:ext cx="88655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8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、漏感应势垒降低效应</a:t>
            </a:r>
            <a:endParaRPr lang="en-US" altLang="zh-CN" sz="2800" b="1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8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Drain Induced Barrier Lowering (DIBL)</a:t>
            </a:r>
            <a:endParaRPr lang="en-US" altLang="zh-CN" sz="2800" b="1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73025" y="5319713"/>
            <a:ext cx="4140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Verdana" panose="020B0604030504040204" pitchFamily="34" charset="0"/>
              </a:rPr>
              <a:t>长沟道亚阈区理想情况下能带图，漏源电压小，漏源间较大的势垒限制了电流的大小</a:t>
            </a:r>
            <a:endParaRPr lang="zh-CN" altLang="en-US" sz="1800">
              <a:latin typeface="Verdana" panose="020B0604030504040204" pitchFamily="34" charset="0"/>
            </a:endParaRPr>
          </a:p>
        </p:txBody>
      </p:sp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5292725" y="5815013"/>
            <a:ext cx="344805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Verdana" panose="020B0604030504040204" pitchFamily="34" charset="0"/>
              </a:rPr>
              <a:t>短沟道发生穿通后的能带图。源漏势垒降低</a:t>
            </a:r>
            <a:endParaRPr lang="zh-CN" altLang="en-US" sz="1800">
              <a:latin typeface="Verdana" panose="020B0604030504040204" pitchFamily="34" charset="0"/>
            </a:endParaRPr>
          </a:p>
        </p:txBody>
      </p:sp>
      <p:sp>
        <p:nvSpPr>
          <p:cNvPr id="80903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B922C1D-C1F1-4739-8BE0-EBE34D8A091F}" type="slidenum">
              <a:rPr lang="zh-CN" altLang="en-US" sz="1400" smtClean="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50867" y="1130067"/>
            <a:ext cx="7916938" cy="3914775"/>
            <a:chOff x="431724" y="1118758"/>
            <a:chExt cx="7916938" cy="391477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1724" y="1301162"/>
              <a:ext cx="3781501" cy="3429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7737" y="1118758"/>
              <a:ext cx="3590925" cy="391477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4114800" y="2975019"/>
                <a:ext cx="5890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975019"/>
                <a:ext cx="589072" cy="276999"/>
              </a:xfrm>
              <a:prstGeom prst="rect">
                <a:avLst/>
              </a:prstGeom>
              <a:blipFill rotWithShape="1">
                <a:blip r:embed="rId3"/>
                <a:stretch>
                  <a:fillRect t="-16" r="-3593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341718" y="87579"/>
            <a:ext cx="82805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/>
            <a:r>
              <a:rPr lang="en-US" altLang="zh-CN" sz="28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8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、漏感应势垒降低效应</a:t>
            </a:r>
            <a:endParaRPr lang="en-US" altLang="zh-CN" sz="2800" b="1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eaLnBrk="1" hangingPunct="1"/>
            <a:r>
              <a:rPr lang="en-US" altLang="zh-CN" sz="28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Drain Induced Barrier Lowering (DIBL)</a:t>
            </a:r>
            <a:endParaRPr lang="en-US" altLang="zh-CN" sz="2800" b="1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BC0A02-33A8-4A9A-94C9-F996152828B4}" type="slidenum">
              <a:rPr lang="zh-CN" altLang="en-US" smtClean="0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6835" y="1583877"/>
            <a:ext cx="4896182" cy="51104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1723" y="233787"/>
            <a:ext cx="83255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/>
            <a:r>
              <a:rPr lang="en-US" altLang="zh-CN" sz="28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8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、漏感应势垒降低效应</a:t>
            </a:r>
            <a:endParaRPr lang="en-US" altLang="zh-CN" sz="2800" b="1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eaLnBrk="1" hangingPunct="1"/>
            <a:r>
              <a:rPr lang="en-US" altLang="zh-CN" sz="28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Drain Induced Barrier Lowering (DIBL)</a:t>
            </a:r>
            <a:endParaRPr lang="en-US" altLang="zh-CN" sz="2800" b="1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1FB111-15C1-47B6-AA16-03527D63616A}" type="slidenum">
              <a:rPr lang="zh-CN" altLang="en-US" smtClean="0"/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6840" y="1583690"/>
            <a:ext cx="4064000" cy="3105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81830" y="1358900"/>
            <a:ext cx="4575810" cy="42125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6721" y="233787"/>
            <a:ext cx="81905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/>
            <a:r>
              <a:rPr lang="en-US" altLang="zh-CN" sz="28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8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、漏感应势垒降低效应</a:t>
            </a:r>
            <a:endParaRPr lang="en-US" altLang="zh-CN" sz="2800" b="1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eaLnBrk="1" hangingPunct="1"/>
            <a:r>
              <a:rPr lang="en-US" altLang="zh-CN" sz="28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Drain Induced Barrier Lowering (DIBL)</a:t>
            </a:r>
            <a:endParaRPr lang="en-US" altLang="zh-CN" sz="2800" b="1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6715" y="5139055"/>
            <a:ext cx="3781425" cy="1611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E61E1F-CF1F-4B1A-9E54-AD6877986D52}" type="slidenum">
              <a:rPr lang="zh-CN" altLang="en-US" sz="1400" smtClean="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0" y="-166688"/>
            <a:ext cx="8229600" cy="1138238"/>
          </a:xfrm>
        </p:spPr>
        <p:txBody>
          <a:bodyPr/>
          <a:lstStyle/>
          <a:p>
            <a:pPr eaLnBrk="1" hangingPunct="1"/>
            <a:r>
              <a:rPr lang="en-US" altLang="zh-CN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DIBL</a:t>
            </a:r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效应的影响 </a:t>
            </a:r>
            <a:endParaRPr lang="zh-CN" altLang="en-US" sz="4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925" y="1600200"/>
            <a:ext cx="8524875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800" dirty="0"/>
              <a:t>    a</a:t>
            </a:r>
            <a:r>
              <a:rPr lang="zh-CN" altLang="en-US" sz="2800" dirty="0"/>
              <a:t>）使场效应晶体管的阈值电压降低，影响到器件的整个性能； </a:t>
            </a:r>
            <a:endParaRPr lang="zh-CN" altLang="en-US" sz="2800" dirty="0"/>
          </a:p>
          <a:p>
            <a:pPr eaLnBrk="1" hangingPunct="1">
              <a:buFontTx/>
              <a:buNone/>
            </a:pPr>
            <a:r>
              <a:rPr lang="zh-CN" altLang="en-US" sz="2800" dirty="0"/>
              <a:t>　</a:t>
            </a:r>
            <a:r>
              <a:rPr lang="en-US" altLang="zh-CN" sz="2800" dirty="0"/>
              <a:t>b</a:t>
            </a:r>
            <a:r>
              <a:rPr lang="zh-CN" altLang="en-US" sz="2800" dirty="0"/>
              <a:t>）使输出伏安特性曲线不饱和，即导致输出交流电阻降低、器件的电压增益下降。（</a:t>
            </a:r>
            <a:r>
              <a:rPr lang="en-US" altLang="zh-CN" sz="2800" b="1" dirty="0"/>
              <a:t>DIBL</a:t>
            </a:r>
            <a:r>
              <a:rPr lang="zh-CN" altLang="en-US" sz="2800" b="1" dirty="0"/>
              <a:t>的这种作用与沟道长度调制效应的一样，都将导致小尺寸晶体管的电压增益下降。） </a:t>
            </a:r>
            <a:endParaRPr lang="zh-CN" altLang="en-US" sz="2800" dirty="0"/>
          </a:p>
          <a:p>
            <a:pPr eaLnBrk="1" hangingPunct="1">
              <a:buFontTx/>
              <a:buNone/>
            </a:pPr>
            <a:r>
              <a:rPr lang="zh-CN" altLang="en-US" sz="2800" dirty="0"/>
              <a:t>　</a:t>
            </a:r>
            <a:r>
              <a:rPr lang="en-US" altLang="zh-CN" sz="2800" b="1" dirty="0"/>
              <a:t>c</a:t>
            </a:r>
            <a:r>
              <a:rPr lang="zh-CN" altLang="en-US" sz="2800" b="1" dirty="0"/>
              <a:t>）限制着小尺寸</a:t>
            </a:r>
            <a:r>
              <a:rPr lang="en-US" altLang="zh-CN" sz="2800" b="1" dirty="0"/>
              <a:t>MOSFET </a:t>
            </a:r>
            <a:r>
              <a:rPr lang="zh-CN" altLang="en-US" sz="2800" b="1" dirty="0"/>
              <a:t>进一步缩小尺寸，实际上这往往也就是</a:t>
            </a:r>
            <a:r>
              <a:rPr lang="en-US" altLang="zh-CN" sz="2800" b="1" dirty="0"/>
              <a:t>ULSI</a:t>
            </a:r>
            <a:r>
              <a:rPr lang="zh-CN" altLang="en-US" sz="2800" b="1" dirty="0"/>
              <a:t>进一步</a:t>
            </a:r>
            <a:r>
              <a:rPr lang="zh-CN" altLang="en-US" sz="2800" dirty="0"/>
              <a:t>提高集成度所受到的一种限制。 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BC0A02-33A8-4A9A-94C9-F996152828B4}" type="slidenum">
              <a:rPr lang="zh-CN" altLang="en-US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3" y="1988904"/>
            <a:ext cx="7740516" cy="46857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6702" y="143781"/>
            <a:ext cx="81455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kern="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</a:rPr>
              <a:t>阈值电压短沟效应和窄沟效应</a:t>
            </a:r>
            <a:endParaRPr lang="zh-CN" altLang="en-US" dirty="0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2141837" y="1043841"/>
          <a:ext cx="5445363" cy="1064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7" name="公式" r:id="rId2" imgW="53644800" imgH="11887200" progId="Equation.3">
                  <p:embed/>
                </p:oleObj>
              </mc:Choice>
              <mc:Fallback>
                <p:oleObj name="公式" r:id="rId2" imgW="53644800" imgH="11887200" progId="Equation.3">
                  <p:embed/>
                  <p:pic>
                    <p:nvPicPr>
                      <p:cNvPr id="0" name="图片 133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837" y="1043841"/>
                        <a:ext cx="5445363" cy="10640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mos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"/>
          <a:stretch>
            <a:fillRect/>
          </a:stretch>
        </p:blipFill>
        <p:spPr bwMode="auto">
          <a:xfrm>
            <a:off x="1692274" y="841593"/>
            <a:ext cx="6141251" cy="3808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746125" y="4959350"/>
            <a:ext cx="78771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Verdana" panose="020B0604030504040204" pitchFamily="34" charset="0"/>
              </a:rPr>
              <a:t>源漏空间电荷区不经过沟道直接连接在一起。 这里源漏间的势垒完全消除，因而存在一个非常大的漏电流。</a:t>
            </a:r>
            <a:endParaRPr lang="en-US" altLang="zh-CN" sz="24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Verdana" panose="020B0604030504040204" pitchFamily="34" charset="0"/>
              </a:rPr>
              <a:t>与</a:t>
            </a:r>
            <a:r>
              <a:rPr lang="en-US" altLang="zh-CN" sz="2400" dirty="0">
                <a:latin typeface="Verdana" panose="020B0604030504040204" pitchFamily="34" charset="0"/>
              </a:rPr>
              <a:t>DIBL</a:t>
            </a:r>
            <a:r>
              <a:rPr lang="zh-CN" altLang="en-US" sz="2400" dirty="0">
                <a:latin typeface="Verdana" panose="020B0604030504040204" pitchFamily="34" charset="0"/>
              </a:rPr>
              <a:t>效应的比较</a:t>
            </a:r>
            <a:endParaRPr lang="zh-CN" altLang="en-US" sz="2400" dirty="0">
              <a:latin typeface="Verdana" panose="020B0604030504040204" pitchFamily="34" charset="0"/>
            </a:endParaRPr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116703" y="98778"/>
            <a:ext cx="43140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、小尺寸器件的亚阈特性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9877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DF638B4-21B0-4B25-A1E7-E2522BEC77A0}" type="slidenum">
              <a:rPr lang="zh-CN" altLang="en-US" sz="1400" smtClean="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D4EF1-263D-4E96-8ACD-9DAA41E62F6C}" type="slidenum">
              <a:rPr lang="zh-CN" altLang="en-US" smtClean="0"/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745" y="1628880"/>
            <a:ext cx="6840456" cy="2347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4 </a:t>
            </a:r>
            <a:r>
              <a:rPr lang="zh-CN" altLang="zh-CN" dirty="0">
                <a:solidFill>
                  <a:srgbClr val="FF0000"/>
                </a:solidFill>
              </a:rPr>
              <a:t>速度饱和及其漏电流饱和电压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D4EF1-263D-4E96-8ACD-9DAA41E62F6C}" type="slidenum">
              <a:rPr lang="zh-CN" altLang="en-US" smtClean="0"/>
            </a:fld>
            <a:endParaRPr lang="en-US" altLang="zh-CN"/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1583690"/>
            <a:ext cx="4984750" cy="4317365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337143" y="3474197"/>
          <a:ext cx="3578225" cy="613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3" name="公式" r:id="rId2" imgW="1333500" imgH="228600" progId="Equation.3">
                  <p:embed/>
                </p:oleObj>
              </mc:Choice>
              <mc:Fallback>
                <p:oleObj name="公式" r:id="rId2" imgW="1333500" imgH="2286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7143" y="3474197"/>
                        <a:ext cx="3578225" cy="6134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4735" y="99172"/>
          <a:ext cx="1805940" cy="613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3" name="公式" r:id="rId1" imgW="673100" imgH="228600" progId="Equation.3">
                  <p:embed/>
                </p:oleObj>
              </mc:Choice>
              <mc:Fallback>
                <p:oleObj name="公式" r:id="rId1" imgW="673100" imgH="2286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35" y="99172"/>
                        <a:ext cx="1805940" cy="6134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8086" y="594653"/>
          <a:ext cx="2524703" cy="1260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4" name="公式" r:id="rId3" imgW="609600" imgH="304800" progId="Equation.3">
                  <p:embed/>
                </p:oleObj>
              </mc:Choice>
              <mc:Fallback>
                <p:oleObj name="公式" r:id="rId3" imgW="609600" imgH="304800" progId="Equation.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86" y="594653"/>
                        <a:ext cx="2524703" cy="12600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70876" y="2493462"/>
          <a:ext cx="3514258" cy="94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5" name="公式" r:id="rId5" imgW="1790700" imgH="482600" progId="Equation.3">
                  <p:embed/>
                </p:oleObj>
              </mc:Choice>
              <mc:Fallback>
                <p:oleObj name="公式" r:id="rId5" imgW="1790700" imgH="482600" progId="Equation.3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76" y="2493462"/>
                        <a:ext cx="3514258" cy="9450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04471" y="3525265"/>
          <a:ext cx="3784367" cy="100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6" name="公式" r:id="rId7" imgW="1803400" imgH="482600" progId="Equation.3">
                  <p:embed/>
                </p:oleObj>
              </mc:Choice>
              <mc:Fallback>
                <p:oleObj name="公式" r:id="rId7" imgW="1803400" imgH="482600" progId="Equation.3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71" y="3525265"/>
                        <a:ext cx="3784367" cy="10042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4631081" y="193306"/>
          <a:ext cx="4094225" cy="994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7" name="公式" r:id="rId9" imgW="1968500" imgH="482600" progId="Equation.3">
                  <p:embed/>
                </p:oleObj>
              </mc:Choice>
              <mc:Fallback>
                <p:oleObj name="公式" r:id="rId9" imgW="1968500" imgH="482600" progId="Equation.3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1081" y="193306"/>
                        <a:ext cx="4094225" cy="9947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461231" y="1330606"/>
          <a:ext cx="1997075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8" name="公式" r:id="rId11" imgW="22555200" imgH="5486400" progId="Equation.3">
                  <p:embed/>
                </p:oleObj>
              </mc:Choice>
              <mc:Fallback>
                <p:oleObj name="公式" r:id="rId11" imgW="22555200" imgH="5486400" progId="Equation.3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231" y="1330606"/>
                        <a:ext cx="1997075" cy="5857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5832084" y="10438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333551" y="2144151"/>
          <a:ext cx="2822377" cy="495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9" name="公式" r:id="rId13" imgW="1308100" imgH="228600" progId="Equation.3">
                  <p:embed/>
                </p:oleObj>
              </mc:Choice>
              <mc:Fallback>
                <p:oleObj name="公式" r:id="rId13" imgW="1308100" imgH="228600" progId="Equation.3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551" y="2144151"/>
                        <a:ext cx="2822377" cy="4950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383848" y="2779690"/>
          <a:ext cx="477678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0" name="公式" r:id="rId15" imgW="54864000" imgH="5486400" progId="Equation.3">
                  <p:embed/>
                </p:oleObj>
              </mc:Choice>
              <mc:Fallback>
                <p:oleObj name="公式" r:id="rId15" imgW="54864000" imgH="5486400" progId="Equation.3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3848" y="2779690"/>
                        <a:ext cx="4776788" cy="4794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-11894" y="4644295"/>
          <a:ext cx="5554959" cy="1332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1" name="公式" r:id="rId17" imgW="2603500" imgH="622300" progId="Equation.3">
                  <p:embed/>
                </p:oleObj>
              </mc:Choice>
              <mc:Fallback>
                <p:oleObj name="公式" r:id="rId17" imgW="2603500" imgH="622300" progId="Equation.3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1894" y="4644295"/>
                        <a:ext cx="5554959" cy="13329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 bwMode="auto">
          <a:xfrm>
            <a:off x="4307004" y="309657"/>
            <a:ext cx="45719" cy="4075432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-11894" y="4628598"/>
            <a:ext cx="9144000" cy="82773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11922" y="5567379"/>
                <a:ext cx="3745947" cy="6718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zh-CN" kern="1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设在漏端载流子达到饱和速度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Calibri" panose="020F0502020204030204" pitchFamily="34" charset="0"/>
                    <a:cs typeface="Times New Roman" panose="02020603050405020304" pitchFamily="18" charset="0"/>
                  </a:rPr>
                  <a:t>，此时漏端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y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，所以有</a:t>
                </a:r>
                <a:endParaRPr lang="zh-CN" altLang="zh-CN" kern="100" dirty="0">
                  <a:effectLst/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2" y="5567379"/>
                <a:ext cx="3745947" cy="671851"/>
              </a:xfrm>
              <a:prstGeom prst="rect">
                <a:avLst/>
              </a:prstGeom>
              <a:blipFill rotWithShape="1">
                <a:blip r:embed="rId19"/>
                <a:stretch>
                  <a:fillRect l="-13" t="-50" r="15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116255" y="6251371"/>
          <a:ext cx="4839215" cy="578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2" name="公式" r:id="rId20" imgW="1905000" imgH="228600" progId="Equation.3">
                  <p:embed/>
                </p:oleObj>
              </mc:Choice>
              <mc:Fallback>
                <p:oleObj name="公式" r:id="rId20" imgW="1905000" imgH="228600" progId="Equation.3">
                  <p:embed/>
                  <p:pic>
                    <p:nvPicPr>
                      <p:cNvPr id="0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55" y="6251371"/>
                        <a:ext cx="4839215" cy="5782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5891556" y="5413193"/>
          <a:ext cx="3252444" cy="976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3" name="公式" r:id="rId22" imgW="1459865" imgH="431800" progId="Equation.3">
                  <p:embed/>
                </p:oleObj>
              </mc:Choice>
              <mc:Fallback>
                <p:oleObj name="公式" r:id="rId22" imgW="1459865" imgH="431800" progId="Equation.3">
                  <p:embed/>
                  <p:pic>
                    <p:nvPicPr>
                      <p:cNvPr id="0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1556" y="5413193"/>
                        <a:ext cx="3252444" cy="9765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右大括号 26"/>
          <p:cNvSpPr/>
          <p:nvPr/>
        </p:nvSpPr>
        <p:spPr bwMode="auto">
          <a:xfrm>
            <a:off x="5603198" y="4914099"/>
            <a:ext cx="300279" cy="1728034"/>
          </a:xfrm>
          <a:prstGeom prst="rightBrace">
            <a:avLst>
              <a:gd name="adj1" fmla="val 8333"/>
              <a:gd name="adj2" fmla="val 52384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094179" y="1845930"/>
                <a:ext cx="2046651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79" y="1845930"/>
                <a:ext cx="2046651" cy="464871"/>
              </a:xfrm>
              <a:prstGeom prst="rect">
                <a:avLst/>
              </a:prstGeom>
              <a:blipFill rotWithShape="1">
                <a:blip r:embed="rId24"/>
                <a:stretch>
                  <a:fillRect l="-29" t="-133" r="-714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D4EF1-263D-4E96-8ACD-9DAA41E62F6C}" type="slidenum">
              <a:rPr lang="zh-CN" altLang="en-US" smtClean="0"/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971760" y="3158982"/>
          <a:ext cx="4250509" cy="1109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5" name="公式" r:id="rId1" imgW="1841500" imgH="469900" progId="Equation.3">
                  <p:embed/>
                </p:oleObj>
              </mc:Choice>
              <mc:Fallback>
                <p:oleObj name="公式" r:id="rId1" imgW="1841500" imgH="4699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760" y="3158982"/>
                        <a:ext cx="4250509" cy="11094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051132" y="1841051"/>
          <a:ext cx="3252444" cy="976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" name="公式" r:id="rId3" imgW="1459865" imgH="431800" progId="Equation.3">
                  <p:embed/>
                </p:oleObj>
              </mc:Choice>
              <mc:Fallback>
                <p:oleObj name="公式" r:id="rId3" imgW="1459865" imgH="431800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1132" y="1841051"/>
                        <a:ext cx="3252444" cy="9765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971760" y="351714"/>
          <a:ext cx="5382635" cy="129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7" name="公式" r:id="rId5" imgW="2603500" imgH="622300" progId="Equation.3">
                  <p:embed/>
                </p:oleObj>
              </mc:Choice>
              <mc:Fallback>
                <p:oleObj name="公式" r:id="rId5" imgW="2603500" imgH="622300" progId="Equation.3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760" y="351714"/>
                        <a:ext cx="5382635" cy="12915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051996" y="4609878"/>
          <a:ext cx="4121717" cy="94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8" name="公式" r:id="rId7" imgW="1892300" imgH="431800" progId="Equation.3">
                  <p:embed/>
                </p:oleObj>
              </mc:Choice>
              <mc:Fallback>
                <p:oleObj name="公式" r:id="rId7" imgW="1892300" imgH="431800" progId="Equation.3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1996" y="4609878"/>
                        <a:ext cx="4121717" cy="9450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656739" y="5896370"/>
            <a:ext cx="82162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饱和电流与栅电压的关系不再是二次方的关系，也就是说与沟道物理夹断相比，速度饱和而导致的漏饱和电流大大降低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1FB111-15C1-47B6-AA16-03527D63616A}" type="slidenum">
              <a:rPr lang="zh-CN" altLang="en-US" smtClean="0"/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932" y="3924033"/>
            <a:ext cx="5577512" cy="20281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500"/>
            <a:ext cx="9144000" cy="9087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19" y="2128992"/>
            <a:ext cx="6991350" cy="9334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775" y="1223853"/>
            <a:ext cx="3895826" cy="81833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769" y="3248988"/>
            <a:ext cx="1182554" cy="3832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323" y="3264843"/>
            <a:ext cx="781835" cy="35152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1FB111-15C1-47B6-AA16-03527D63616A}" type="slidenum">
              <a:rPr lang="zh-CN" altLang="en-US" smtClean="0"/>
            </a:fld>
            <a:endParaRPr lang="en-US" altLang="zh-CN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66733" y="2348928"/>
            <a:ext cx="7772400" cy="914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kern="0" dirty="0">
                <a:solidFill>
                  <a:srgbClr val="FF0000"/>
                </a:solidFill>
              </a:rPr>
              <a:t>5</a:t>
            </a:r>
            <a:r>
              <a:rPr lang="zh-CN" altLang="en-US" kern="0" dirty="0">
                <a:solidFill>
                  <a:srgbClr val="FF0000"/>
                </a:solidFill>
              </a:rPr>
              <a:t>、高场效应</a:t>
            </a:r>
            <a:r>
              <a:rPr lang="en-US" altLang="zh-CN" kern="0" dirty="0">
                <a:solidFill>
                  <a:srgbClr val="FF0000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kern="0" dirty="0">
                <a:solidFill>
                  <a:srgbClr val="FF0000"/>
                </a:solidFill>
              </a:rPr>
              <a:t>热电子效应</a:t>
            </a:r>
            <a:endParaRPr lang="en-US" altLang="zh-CN" kern="0" dirty="0">
              <a:solidFill>
                <a:srgbClr val="FF0000"/>
              </a:solidFill>
            </a:endParaRPr>
          </a:p>
          <a:p>
            <a:pPr eaLnBrk="1" hangingPunct="1"/>
            <a:endParaRPr lang="zh-CN" altLang="en-US" kern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380" y="6078537"/>
            <a:ext cx="5702300" cy="809625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NuptialScript" pitchFamily="2" charset="0"/>
              </a:rPr>
              <a:t>漏端峰值电场可达到 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en-US" altLang="zh-CN" baseline="30000" dirty="0"/>
              <a:t>6</a:t>
            </a:r>
            <a:r>
              <a:rPr lang="en-US" altLang="zh-CN" dirty="0"/>
              <a:t> V/cm</a:t>
            </a:r>
            <a:endParaRPr lang="en-US" altLang="zh-CN" dirty="0"/>
          </a:p>
        </p:txBody>
      </p:sp>
      <p:sp>
        <p:nvSpPr>
          <p:cNvPr id="73733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510F1D5-90E1-442A-AA3C-6BC8E3EE969B}" type="slidenum">
              <a:rPr lang="zh-CN" altLang="en-US" sz="1400" smtClean="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286380" y="252549"/>
                <a:ext cx="3313086" cy="274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沿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沟道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方向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电场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强度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V/cm</a:t>
                </a:r>
                <a:endParaRPr lang="zh-CN" alt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380" y="252549"/>
                <a:ext cx="3313086" cy="274114"/>
              </a:xfrm>
              <a:prstGeom prst="rect">
                <a:avLst/>
              </a:prstGeom>
              <a:blipFill rotWithShape="1">
                <a:blip r:embed="rId1"/>
                <a:stretch>
                  <a:fillRect l="-11" t="-166" r="-497" b="-45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/>
          <p:nvPr/>
        </p:nvCxnSpPr>
        <p:spPr bwMode="auto">
          <a:xfrm>
            <a:off x="6642138" y="5409132"/>
            <a:ext cx="31502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接箭头连接符 8"/>
          <p:cNvCxnSpPr/>
          <p:nvPr/>
        </p:nvCxnSpPr>
        <p:spPr bwMode="auto">
          <a:xfrm>
            <a:off x="6799648" y="5409132"/>
            <a:ext cx="69754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55" y="1009748"/>
            <a:ext cx="7830522" cy="4734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4DA7586-A564-4B43-AA92-4D6AE6F152C4}" type="slidenum">
              <a:rPr lang="zh-CN" altLang="en-US" sz="1400" smtClean="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116" y="1133375"/>
            <a:ext cx="7875525" cy="5171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碰撞电离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577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8538" y="1846263"/>
            <a:ext cx="6432550" cy="4052887"/>
          </a:xfrm>
          <a:noFill/>
        </p:spPr>
      </p:pic>
      <p:sp>
        <p:nvSpPr>
          <p:cNvPr id="7578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34954F5-3EAE-443E-900D-C2486E3EE3DF}" type="slidenum">
              <a:rPr lang="zh-CN" altLang="en-US" sz="1400" smtClean="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9" name="Object 3"/>
          <p:cNvGraphicFramePr>
            <a:graphicFrameLocks noChangeAspect="1"/>
          </p:cNvGraphicFramePr>
          <p:nvPr/>
        </p:nvGraphicFramePr>
        <p:xfrm>
          <a:off x="1131064" y="4550306"/>
          <a:ext cx="6999210" cy="1544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公式" r:id="rId1" imgW="53644800" imgH="11887200" progId="Equation.3">
                  <p:embed/>
                </p:oleObj>
              </mc:Choice>
              <mc:Fallback>
                <p:oleObj name="公式" r:id="rId1" imgW="53644800" imgH="1188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064" y="4550306"/>
                        <a:ext cx="6999210" cy="1544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1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D9678F-D8EC-4B2F-93A0-19ED1A78B063}" type="slidenum">
              <a:rPr lang="zh-CN" altLang="en-US" sz="1400" smtClean="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96775" y="908832"/>
            <a:ext cx="6867788" cy="3092095"/>
            <a:chOff x="752212" y="2056217"/>
            <a:chExt cx="6867788" cy="309209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212" y="2387702"/>
              <a:ext cx="6867788" cy="276061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321850" y="220303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30697" y="2056217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88117" y="2203036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4856951" y="2967351"/>
                  <a:ext cx="8065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𝑆𝑖𝑂</m:t>
                            </m:r>
                            <m:r>
                              <m:rPr>
                                <m:nor/>
                              </m:rPr>
                              <a:rPr lang="zh-CN" altLang="en-US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951" y="2967351"/>
                  <a:ext cx="806566" cy="369332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矩形 10"/>
                <p:cNvSpPr/>
                <p:nvPr/>
              </p:nvSpPr>
              <p:spPr>
                <a:xfrm>
                  <a:off x="3419754" y="2933967"/>
                  <a:ext cx="5672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𝑜𝑥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754" y="2933967"/>
                  <a:ext cx="567207" cy="36933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/>
            <p:cNvSpPr txBox="1"/>
            <p:nvPr/>
          </p:nvSpPr>
          <p:spPr>
            <a:xfrm>
              <a:off x="4076967" y="4509072"/>
              <a:ext cx="1247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</a:t>
              </a:r>
              <a:r>
                <a:rPr lang="zh-CN" altLang="en-US" dirty="0"/>
                <a:t>型硅衬底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706" y="188784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高场下的碰撞电离产生的电子使漏电流增加</a:t>
            </a:r>
            <a:endParaRPr lang="zh-CN" altLang="en-US" dirty="0"/>
          </a:p>
        </p:txBody>
      </p:sp>
      <p:pic>
        <p:nvPicPr>
          <p:cNvPr id="768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7350" y="1718885"/>
            <a:ext cx="8242300" cy="4997827"/>
          </a:xfrm>
          <a:noFill/>
        </p:spPr>
      </p:pic>
      <p:sp>
        <p:nvSpPr>
          <p:cNvPr id="7680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13FAC4-84FE-41DA-9AE7-1321204F78FA}" type="slidenum">
              <a:rPr lang="zh-CN" altLang="en-US" sz="1400" smtClean="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4121970" y="1988904"/>
                <a:ext cx="883960" cy="646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CN" sz="1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CN" sz="1400" b="0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𝑁𝑀𝑂𝑆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970" y="1988904"/>
                <a:ext cx="883960" cy="646331"/>
              </a:xfrm>
              <a:prstGeom prst="rect">
                <a:avLst/>
              </a:prstGeom>
              <a:blipFill rotWithShape="1">
                <a:blip r:embed="rId2"/>
                <a:stretch>
                  <a:fillRect l="-21" t="-13" r="-1124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114800" y="2923504"/>
                <a:ext cx="6626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923504"/>
                <a:ext cx="662617" cy="246221"/>
              </a:xfrm>
              <a:prstGeom prst="rect">
                <a:avLst/>
              </a:prstGeom>
              <a:blipFill rotWithShape="1">
                <a:blip r:embed="rId3"/>
                <a:stretch>
                  <a:fillRect t="-243" r="-2732" b="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086100" y="2892726"/>
                <a:ext cx="6111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100" y="2892726"/>
                <a:ext cx="611128" cy="246221"/>
              </a:xfrm>
              <a:prstGeom prst="rect">
                <a:avLst/>
              </a:prstGeom>
              <a:blipFill rotWithShape="1">
                <a:blip r:embed="rId4"/>
                <a:stretch>
                  <a:fillRect l="-63" t="-122" r="-3739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057099" y="2358236"/>
                <a:ext cx="16660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099" y="2358236"/>
                <a:ext cx="1666097" cy="246221"/>
              </a:xfrm>
              <a:prstGeom prst="rect">
                <a:avLst/>
              </a:prstGeom>
              <a:blipFill rotWithShape="1">
                <a:blip r:embed="rId5"/>
                <a:stretch>
                  <a:fillRect l="-28" t="-195" r="-1048" b="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476608" y="3418326"/>
                <a:ext cx="737381" cy="1723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CN" sz="16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lang="en-US" altLang="zh-CN" sz="16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en-US" altLang="zh-CN" sz="16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CN" sz="16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608" y="3418326"/>
                <a:ext cx="737381" cy="1723549"/>
              </a:xfrm>
              <a:prstGeom prst="rect">
                <a:avLst/>
              </a:prstGeom>
              <a:blipFill rotWithShape="1">
                <a:blip r:embed="rId6"/>
                <a:stretch>
                  <a:fillRect l="-84" t="-7" r="17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297696" y="96450"/>
            <a:ext cx="8369300" cy="914400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高场效应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空穴形成</a:t>
            </a:r>
            <a:r>
              <a:rPr lang="zh-CN" altLang="en-US" dirty="0">
                <a:solidFill>
                  <a:srgbClr val="FF0000"/>
                </a:solidFill>
              </a:rPr>
              <a:t>衬底电流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57348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112036" y="4833041"/>
          <a:ext cx="21336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7" name="公式" r:id="rId1" imgW="19507200" imgH="5486400" progId="Equation.3">
                  <p:embed/>
                </p:oleObj>
              </mc:Choice>
              <mc:Fallback>
                <p:oleObj name="公式" r:id="rId1" imgW="19507200" imgH="5486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2036" y="4833041"/>
                        <a:ext cx="21336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9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465100" y="1968315"/>
          <a:ext cx="4221700" cy="954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8" name="公式" r:id="rId3" imgW="51206400" imgH="11582400" progId="Equation.3">
                  <p:embed/>
                </p:oleObj>
              </mc:Choice>
              <mc:Fallback>
                <p:oleObj name="公式" r:id="rId3" imgW="51206400" imgH="1158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5100" y="1968315"/>
                        <a:ext cx="4221700" cy="9542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66B171-132D-41C8-A67E-C445E6D9F9E9}" type="slidenum">
              <a:rPr lang="zh-CN" altLang="en-US" sz="1400" smtClean="0">
                <a:latin typeface="Times New Roman" panose="02020603050405020304" pitchFamily="18" charset="0"/>
              </a:rPr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7" name="圖片 3" descr="6-43.jpg"/>
          <p:cNvPicPr>
            <a:picLocks noChangeAspect="1"/>
          </p:cNvPicPr>
          <p:nvPr/>
        </p:nvPicPr>
        <p:blipFill>
          <a:blip r:embed="rId5">
            <a:lum bright="4000" contras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6" y="1550803"/>
            <a:ext cx="4252628" cy="5170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5055433" y="5788527"/>
                <a:ext cx="31706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𝐷𝑆𝐴𝑇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433" y="5788527"/>
                <a:ext cx="3170676" cy="492443"/>
              </a:xfrm>
              <a:prstGeom prst="rect">
                <a:avLst/>
              </a:prstGeom>
              <a:blipFill rotWithShape="1">
                <a:blip r:embed="rId6"/>
                <a:stretch>
                  <a:fillRect l="-6" t="-102" r="-2413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7827" name="Text Box 3"/>
              <p:cNvSpPr txBox="1">
                <a:spLocks noChangeArrowheads="1"/>
              </p:cNvSpPr>
              <p:nvPr/>
            </p:nvSpPr>
            <p:spPr bwMode="auto">
              <a:xfrm>
                <a:off x="0" y="13531"/>
                <a:ext cx="7291374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氧化层充电导致阈值电压漂移</m:t>
                      </m:r>
                    </m:oMath>
                  </m:oMathPara>
                </a14:m>
                <a:endParaRPr lang="zh-CN" altLang="en-US" sz="4000" b="1" dirty="0">
                  <a:solidFill>
                    <a:srgbClr val="FF0000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7782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3531"/>
                <a:ext cx="7291374" cy="707886"/>
              </a:xfrm>
              <a:prstGeom prst="rect">
                <a:avLst/>
              </a:prstGeom>
              <a:blipFill rotWithShape="1">
                <a:blip r:embed="rId1"/>
                <a:stretch>
                  <a:fillRect t="-28" r="4" b="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82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2D7AF7-603A-448E-A956-21CB6126C22B}" type="slidenum">
              <a:rPr lang="zh-CN" altLang="en-US" sz="1400" smtClean="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pic>
        <p:nvPicPr>
          <p:cNvPr id="6" name="圖片 3" descr="6-42.jpg"/>
          <p:cNvPicPr>
            <a:picLocks noChangeAspect="1"/>
          </p:cNvPicPr>
          <p:nvPr/>
        </p:nvPicPr>
        <p:blipFill>
          <a:blip r:embed="rId2">
            <a:lum bright="4000" contras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30" y="762373"/>
            <a:ext cx="7519253" cy="595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mos1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8" r="10715"/>
          <a:stretch>
            <a:fillRect/>
          </a:stretch>
        </p:blipFill>
        <p:spPr bwMode="auto">
          <a:xfrm>
            <a:off x="457200" y="1221276"/>
            <a:ext cx="8229600" cy="5469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>、寄生晶体管效应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8704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095E52E-4AA5-4496-AA82-1EE3425E4D00}" type="slidenum">
              <a:rPr lang="zh-CN" altLang="en-US" sz="1400" smtClean="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1FB111-15C1-47B6-AA16-03527D63616A}" type="slidenum">
              <a:rPr lang="zh-CN" altLang="en-US" smtClean="0"/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76727" y="143781"/>
            <a:ext cx="3637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LDD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及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HALO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结构</a:t>
            </a:r>
            <a:endParaRPr lang="en-US" altLang="zh-CN" sz="3200" b="1" dirty="0" smtClean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695804"/>
            <a:ext cx="55576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/>
              <a:t>LDD:   Light Doping Drain</a:t>
            </a:r>
            <a:endParaRPr lang="en-US" altLang="zh-CN" sz="2800" b="1" dirty="0" smtClean="0"/>
          </a:p>
          <a:p>
            <a:pPr>
              <a:lnSpc>
                <a:spcPct val="150000"/>
              </a:lnSpc>
            </a:pPr>
            <a:r>
              <a:rPr lang="en-US" altLang="zh-CN" sz="2800" b="1" dirty="0" smtClean="0"/>
              <a:t>HALO: </a:t>
            </a:r>
            <a:r>
              <a:rPr lang="zh-CN" altLang="en-US" sz="2800" b="1" dirty="0" smtClean="0"/>
              <a:t>光轮，光环</a:t>
            </a:r>
            <a:endParaRPr lang="zh-CN" altLang="en-US" sz="2800" b="1" dirty="0"/>
          </a:p>
        </p:txBody>
      </p:sp>
      <p:grpSp>
        <p:nvGrpSpPr>
          <p:cNvPr id="12" name="组合 11"/>
          <p:cNvGrpSpPr/>
          <p:nvPr/>
        </p:nvGrpSpPr>
        <p:grpSpPr>
          <a:xfrm>
            <a:off x="3127948" y="2480202"/>
            <a:ext cx="6012096" cy="3834027"/>
            <a:chOff x="360454" y="2596444"/>
            <a:chExt cx="7563879" cy="3735249"/>
          </a:xfrm>
        </p:grpSpPr>
        <p:pic>
          <p:nvPicPr>
            <p:cNvPr id="3" name="Picture 4" descr="20081111210540!MOSFET_junction_structure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454" y="2596444"/>
              <a:ext cx="7563879" cy="3735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1061766" y="4464069"/>
                  <a:ext cx="6515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766" y="4464069"/>
                  <a:ext cx="651525" cy="461665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/>
                <p:cNvSpPr/>
                <p:nvPr/>
              </p:nvSpPr>
              <p:spPr>
                <a:xfrm>
                  <a:off x="2636871" y="4251177"/>
                  <a:ext cx="65152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6871" y="4251177"/>
                  <a:ext cx="651525" cy="461665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/>
                <p:cNvSpPr/>
                <p:nvPr/>
              </p:nvSpPr>
              <p:spPr>
                <a:xfrm>
                  <a:off x="2314379" y="4668213"/>
                  <a:ext cx="64825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4379" y="4668213"/>
                  <a:ext cx="648254" cy="461665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矩形 9"/>
                <p:cNvSpPr/>
                <p:nvPr/>
              </p:nvSpPr>
              <p:spPr>
                <a:xfrm>
                  <a:off x="2242604" y="5511261"/>
                  <a:ext cx="46897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2604" y="5511261"/>
                  <a:ext cx="468975" cy="461665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2" descr="mos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"/>
          <a:stretch>
            <a:fillRect/>
          </a:stretch>
        </p:blipFill>
        <p:spPr bwMode="auto">
          <a:xfrm>
            <a:off x="5205180" y="152679"/>
            <a:ext cx="3880261" cy="233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6" y="2476822"/>
            <a:ext cx="2892667" cy="3922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250825" y="908050"/>
            <a:ext cx="3375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The CMOS Inverter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92163" name="Text Box 3"/>
          <p:cNvSpPr txBox="1">
            <a:spLocks noChangeArrowheads="1"/>
          </p:cNvSpPr>
          <p:nvPr/>
        </p:nvSpPr>
        <p:spPr bwMode="auto">
          <a:xfrm>
            <a:off x="341313" y="1493838"/>
            <a:ext cx="2116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Advantages: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92164" name="Text Box 4"/>
          <p:cNvSpPr txBox="1">
            <a:spLocks noChangeArrowheads="1"/>
          </p:cNvSpPr>
          <p:nvPr/>
        </p:nvSpPr>
        <p:spPr bwMode="auto">
          <a:xfrm>
            <a:off x="296863" y="2033588"/>
            <a:ext cx="3960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low power consumption</a:t>
            </a:r>
            <a:endParaRPr lang="en-US" altLang="zh-CN" sz="2400" dirty="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282575" y="2679700"/>
            <a:ext cx="3916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good noise immunity</a:t>
            </a:r>
            <a:endParaRPr lang="en-US" altLang="zh-CN" sz="2400" dirty="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312738" y="3673475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V</a:t>
            </a:r>
            <a:r>
              <a:rPr lang="en-US" altLang="zh-CN" sz="2400" baseline="-250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in</a:t>
            </a: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=0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2322513" y="3159125"/>
            <a:ext cx="26543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PMOSFET is on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NMOSFET is off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V</a:t>
            </a:r>
            <a:r>
              <a:rPr lang="en-US" altLang="zh-CN" sz="2400" baseline="-250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out</a:t>
            </a: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=V</a:t>
            </a:r>
            <a:r>
              <a:rPr lang="en-US" altLang="zh-CN" sz="2400" baseline="-250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DD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92168" name="AutoShape 8"/>
          <p:cNvSpPr/>
          <p:nvPr/>
        </p:nvSpPr>
        <p:spPr bwMode="auto">
          <a:xfrm>
            <a:off x="2233613" y="3338513"/>
            <a:ext cx="134937" cy="1125537"/>
          </a:xfrm>
          <a:prstGeom prst="leftBrace">
            <a:avLst>
              <a:gd name="adj1" fmla="val 69510"/>
              <a:gd name="adj2" fmla="val 50000"/>
            </a:avLst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Verdana" panose="020B0604030504040204" pitchFamily="34" charset="0"/>
            </a:endParaRPr>
          </a:p>
        </p:txBody>
      </p:sp>
      <p:sp>
        <p:nvSpPr>
          <p:cNvPr id="92169" name="AutoShape 9"/>
          <p:cNvSpPr>
            <a:spLocks noChangeArrowheads="1"/>
          </p:cNvSpPr>
          <p:nvPr/>
        </p:nvSpPr>
        <p:spPr bwMode="auto">
          <a:xfrm>
            <a:off x="1241425" y="3786188"/>
            <a:ext cx="900113" cy="225425"/>
          </a:xfrm>
          <a:prstGeom prst="rightArrow">
            <a:avLst>
              <a:gd name="adj1" fmla="val 50000"/>
              <a:gd name="adj2" fmla="val 99824"/>
            </a:avLst>
          </a:prstGeom>
          <a:solidFill>
            <a:srgbClr val="99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Verdana" panose="020B0604030504040204" pitchFamily="34" charset="0"/>
            </a:endParaRPr>
          </a:p>
        </p:txBody>
      </p:sp>
      <p:sp>
        <p:nvSpPr>
          <p:cNvPr id="92170" name="Text Box 10"/>
          <p:cNvSpPr txBox="1">
            <a:spLocks noChangeArrowheads="1"/>
          </p:cNvSpPr>
          <p:nvPr/>
        </p:nvSpPr>
        <p:spPr bwMode="auto">
          <a:xfrm>
            <a:off x="84138" y="5207000"/>
            <a:ext cx="1304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V</a:t>
            </a:r>
            <a:r>
              <a:rPr lang="en-US" altLang="zh-CN" sz="2400" baseline="-250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in</a:t>
            </a: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=V</a:t>
            </a:r>
            <a:r>
              <a:rPr lang="en-US" altLang="zh-CN" sz="2400" baseline="-250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DD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92171" name="Text Box 11"/>
          <p:cNvSpPr txBox="1">
            <a:spLocks noChangeArrowheads="1"/>
          </p:cNvSpPr>
          <p:nvPr/>
        </p:nvSpPr>
        <p:spPr bwMode="auto">
          <a:xfrm>
            <a:off x="2371725" y="4778375"/>
            <a:ext cx="27908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PMOSFET is off</a:t>
            </a:r>
            <a:endParaRPr lang="en-US" altLang="zh-CN" sz="2400" dirty="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NMOSFET is on</a:t>
            </a:r>
            <a:endParaRPr lang="en-US" altLang="zh-CN" sz="2400" dirty="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dirty="0" err="1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V</a:t>
            </a:r>
            <a:r>
              <a:rPr lang="en-US" altLang="zh-CN" sz="2400" baseline="-25000" dirty="0" err="1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out</a:t>
            </a:r>
            <a:r>
              <a:rPr lang="en-US" altLang="zh-CN" sz="2400" dirty="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=0</a:t>
            </a:r>
            <a:endParaRPr lang="en-US" altLang="zh-CN" sz="2400" dirty="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92172" name="AutoShape 12"/>
          <p:cNvSpPr/>
          <p:nvPr/>
        </p:nvSpPr>
        <p:spPr bwMode="auto">
          <a:xfrm>
            <a:off x="2236788" y="4903788"/>
            <a:ext cx="134937" cy="1125537"/>
          </a:xfrm>
          <a:prstGeom prst="leftBrace">
            <a:avLst>
              <a:gd name="adj1" fmla="val 69510"/>
              <a:gd name="adj2" fmla="val 50000"/>
            </a:avLst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Verdana" panose="020B0604030504040204" pitchFamily="34" charset="0"/>
            </a:endParaRPr>
          </a:p>
        </p:txBody>
      </p:sp>
      <p:sp>
        <p:nvSpPr>
          <p:cNvPr id="92173" name="AutoShape 13"/>
          <p:cNvSpPr>
            <a:spLocks noChangeArrowheads="1"/>
          </p:cNvSpPr>
          <p:nvPr/>
        </p:nvSpPr>
        <p:spPr bwMode="auto">
          <a:xfrm>
            <a:off x="1258888" y="5340350"/>
            <a:ext cx="900112" cy="225425"/>
          </a:xfrm>
          <a:prstGeom prst="rightArrow">
            <a:avLst>
              <a:gd name="adj1" fmla="val 50000"/>
              <a:gd name="adj2" fmla="val 99824"/>
            </a:avLst>
          </a:prstGeom>
          <a:solidFill>
            <a:srgbClr val="99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Verdana" panose="020B0604030504040204" pitchFamily="34" charset="0"/>
            </a:endParaRPr>
          </a:p>
        </p:txBody>
      </p:sp>
      <p:sp>
        <p:nvSpPr>
          <p:cNvPr id="92175" name="Text Box 15"/>
          <p:cNvSpPr txBox="1">
            <a:spLocks noChangeArrowheads="1"/>
          </p:cNvSpPr>
          <p:nvPr/>
        </p:nvSpPr>
        <p:spPr bwMode="auto">
          <a:xfrm>
            <a:off x="0" y="188913"/>
            <a:ext cx="44624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、CMOS及其闩锁效应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76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BFEC5D-1C41-4CAD-8A75-42E2737AE7D2}" type="slidenum">
              <a:rPr lang="zh-CN" altLang="en-US" sz="1400" smtClean="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5009" y="428917"/>
            <a:ext cx="3676650" cy="6048375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 bwMode="auto">
          <a:xfrm flipH="1">
            <a:off x="7092169" y="5110059"/>
            <a:ext cx="22501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8" name="直接箭头连接符 7"/>
          <p:cNvCxnSpPr/>
          <p:nvPr/>
        </p:nvCxnSpPr>
        <p:spPr bwMode="auto">
          <a:xfrm>
            <a:off x="7092169" y="2100174"/>
            <a:ext cx="22501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1FB111-15C1-47B6-AA16-03527D63616A}" type="slidenum">
              <a:rPr lang="zh-CN" altLang="en-US" smtClean="0"/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8976"/>
            <a:ext cx="9144000" cy="62200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237" y="1268856"/>
            <a:ext cx="8988425" cy="3598862"/>
          </a:xfrm>
          <a:noFill/>
        </p:spPr>
      </p:pic>
      <p:sp>
        <p:nvSpPr>
          <p:cNvPr id="93187" name="Text Box 3"/>
          <p:cNvSpPr txBox="1">
            <a:spLocks noChangeArrowheads="1"/>
          </p:cNvSpPr>
          <p:nvPr/>
        </p:nvSpPr>
        <p:spPr bwMode="auto">
          <a:xfrm>
            <a:off x="431724" y="233787"/>
            <a:ext cx="426974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CMOS结构及其闩锁效应</a:t>
            </a:r>
            <a:endParaRPr lang="zh-CN" altLang="en-US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9318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7F7C637-4DF6-48CB-93E8-FFC7731C5621}" type="slidenum">
              <a:rPr lang="zh-CN" altLang="en-US" sz="1400" smtClean="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3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5587893-C079-40CB-8447-E05E947FFBE7}" type="slidenum">
              <a:rPr lang="zh-CN" altLang="en-US" sz="1400" smtClean="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77717"/>
            <a:ext cx="9144000" cy="4102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258" name="Object 2"/>
          <p:cNvGraphicFramePr>
            <a:graphicFrameLocks noChangeAspect="1"/>
          </p:cNvGraphicFramePr>
          <p:nvPr/>
        </p:nvGraphicFramePr>
        <p:xfrm>
          <a:off x="0" y="0"/>
          <a:ext cx="5791200" cy="226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7" name="" r:id="rId1" imgW="4619625" imgH="1809750" progId="Paint.Picture">
                  <p:embed/>
                </p:oleObj>
              </mc:Choice>
              <mc:Fallback>
                <p:oleObj name="" r:id="rId1" imgW="4619625" imgH="1809750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5791200" cy="226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59" name="Object 3"/>
          <p:cNvGraphicFramePr>
            <a:graphicFrameLocks noChangeAspect="1"/>
          </p:cNvGraphicFramePr>
          <p:nvPr/>
        </p:nvGraphicFramePr>
        <p:xfrm>
          <a:off x="385763" y="2438400"/>
          <a:ext cx="80010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8" name="" r:id="rId3" imgW="3199130" imgH="482600" progId="Equation.3">
                  <p:embed/>
                </p:oleObj>
              </mc:Choice>
              <mc:Fallback>
                <p:oleObj name="" r:id="rId3" imgW="3199130" imgH="482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3" y="2438400"/>
                        <a:ext cx="8001000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0" name="Object 4"/>
          <p:cNvGraphicFramePr>
            <a:graphicFrameLocks noChangeAspect="1"/>
          </p:cNvGraphicFramePr>
          <p:nvPr/>
        </p:nvGraphicFramePr>
        <p:xfrm>
          <a:off x="6127750" y="684213"/>
          <a:ext cx="3016250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9" name="" r:id="rId5" imgW="1029335" imgH="215900" progId="Equation.3">
                  <p:embed/>
                </p:oleObj>
              </mc:Choice>
              <mc:Fallback>
                <p:oleObj name="" r:id="rId5" imgW="1029335" imgH="215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0" y="684213"/>
                        <a:ext cx="3016250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1" name="Text Box 5"/>
          <p:cNvSpPr txBox="1">
            <a:spLocks noChangeArrowheads="1"/>
          </p:cNvSpPr>
          <p:nvPr/>
        </p:nvSpPr>
        <p:spPr bwMode="auto">
          <a:xfrm>
            <a:off x="0" y="3651250"/>
            <a:ext cx="91440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</a:t>
            </a:r>
            <a:r>
              <a:rPr lang="zh-CN" altLang="en-US" sz="2400">
                <a:latin typeface="Times New Roman" panose="02020603050405020304" pitchFamily="18" charset="0"/>
              </a:rPr>
              <a:t>可控硅的电流增益等于两个晶体管的共发射极增益的乘积，一旦变成低阻态，将有很大的电流通过。称之为闩锁效应。不稳定因素，如瞬时电流、电离辐射在阱和衬底中引起的横向电流，双极晶体管的发射极基极正偏都可激活寄生的可控硅开关形成闩锁。</a:t>
            </a:r>
            <a:endParaRPr lang="zh-CN" altLang="en-US" sz="240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要求：寄生晶体管的增益小、寄生电阻小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9626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3AF856-0583-465D-89D7-BE6505247A8C}" type="slidenum">
              <a:rPr lang="zh-CN" altLang="en-US" sz="1400" smtClean="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1FB111-15C1-47B6-AA16-03527D63616A}" type="slidenum">
              <a:rPr lang="zh-CN" altLang="en-US" smtClean="0"/>
            </a:fld>
            <a:endParaRPr lang="en-US" altLang="zh-CN"/>
          </a:p>
        </p:txBody>
      </p:sp>
      <p:grpSp>
        <p:nvGrpSpPr>
          <p:cNvPr id="24" name="组合 23"/>
          <p:cNvGrpSpPr/>
          <p:nvPr/>
        </p:nvGrpSpPr>
        <p:grpSpPr>
          <a:xfrm>
            <a:off x="251712" y="-756279"/>
            <a:ext cx="8982295" cy="6622697"/>
            <a:chOff x="1421790" y="683817"/>
            <a:chExt cx="6332288" cy="5229141"/>
          </a:xfrm>
        </p:grpSpPr>
        <p:grpSp>
          <p:nvGrpSpPr>
            <p:cNvPr id="21" name="组合 20"/>
            <p:cNvGrpSpPr/>
            <p:nvPr/>
          </p:nvGrpSpPr>
          <p:grpSpPr>
            <a:xfrm>
              <a:off x="1421790" y="683817"/>
              <a:ext cx="6332288" cy="5229141"/>
              <a:chOff x="1421790" y="683817"/>
              <a:chExt cx="6332288" cy="5229141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421790" y="683817"/>
                <a:ext cx="6332288" cy="5229141"/>
              </a:xfrm>
              <a:prstGeom prst="rect">
                <a:avLst/>
              </a:prstGeom>
            </p:spPr>
          </p:pic>
          <p:sp>
            <p:nvSpPr>
              <p:cNvPr id="4" name="文本框 3"/>
              <p:cNvSpPr txBox="1"/>
              <p:nvPr/>
            </p:nvSpPr>
            <p:spPr>
              <a:xfrm>
                <a:off x="4377793" y="68381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endParaRPr lang="zh-CN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2411856" y="1097059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endParaRPr lang="zh-CN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6403159" y="1096009"/>
                <a:ext cx="3513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zh-CN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4464847" y="1118155"/>
                <a:ext cx="3513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endParaRPr lang="zh-CN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矩形 7"/>
                  <p:cNvSpPr/>
                  <p:nvPr/>
                </p:nvSpPr>
                <p:spPr>
                  <a:xfrm>
                    <a:off x="4176904" y="2303925"/>
                    <a:ext cx="71468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𝑆𝑖𝑂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8" name="矩形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6904" y="2303925"/>
                    <a:ext cx="714683" cy="369332"/>
                  </a:xfrm>
                  <a:prstGeom prst="rect">
                    <a:avLst/>
                  </a:prstGeom>
                  <a:blipFill rotWithShape="1">
                    <a:blip r:embed="rId2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直接箭头连接符 9"/>
              <p:cNvCxnSpPr/>
              <p:nvPr/>
            </p:nvCxnSpPr>
            <p:spPr bwMode="auto">
              <a:xfrm>
                <a:off x="3446925" y="2798958"/>
                <a:ext cx="27001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</p:spPr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3380727" y="2396258"/>
                    <a:ext cx="44230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11" name="文本框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0727" y="2396258"/>
                    <a:ext cx="442301" cy="276999"/>
                  </a:xfrm>
                  <a:prstGeom prst="rect">
                    <a:avLst/>
                  </a:prstGeom>
                  <a:blipFill rotWithShape="1">
                    <a:blip r:embed="rId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5157039" y="2396258"/>
                    <a:ext cx="4769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13" name="文本框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7039" y="2396258"/>
                    <a:ext cx="476925" cy="276999"/>
                  </a:xfrm>
                  <a:prstGeom prst="rect">
                    <a:avLst/>
                  </a:prstGeom>
                  <a:blipFill rotWithShape="1">
                    <a:blip r:embed="rId4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直接箭头连接符 14"/>
              <p:cNvCxnSpPr/>
              <p:nvPr/>
            </p:nvCxnSpPr>
            <p:spPr bwMode="auto">
              <a:xfrm>
                <a:off x="5157039" y="2798958"/>
                <a:ext cx="39002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</p:spPr>
          </p:cxnSp>
          <p:sp>
            <p:nvSpPr>
              <p:cNvPr id="17" name="文本框 16"/>
              <p:cNvSpPr txBox="1"/>
              <p:nvPr/>
            </p:nvSpPr>
            <p:spPr>
              <a:xfrm>
                <a:off x="3581934" y="4199350"/>
                <a:ext cx="14414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/>
                  <a:t>栅控空间电荷区</a:t>
                </a:r>
                <a:endParaRPr lang="zh-CN" altLang="en-US" sz="1400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638550" y="3877866"/>
                <a:ext cx="10823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/>
                  <a:t>漏</a:t>
                </a:r>
                <a:r>
                  <a:rPr lang="en-US" altLang="zh-CN" sz="1400" dirty="0"/>
                  <a:t>-</a:t>
                </a:r>
                <a:r>
                  <a:rPr lang="zh-CN" altLang="en-US" sz="1400" dirty="0"/>
                  <a:t>衬底结</a:t>
                </a:r>
                <a:endParaRPr lang="en-US" altLang="zh-CN" sz="1400" dirty="0"/>
              </a:p>
              <a:p>
                <a:r>
                  <a:rPr lang="zh-CN" altLang="en-US" sz="1400" dirty="0"/>
                  <a:t>空间电荷区</a:t>
                </a:r>
                <a:endParaRPr lang="zh-CN" altLang="en-US" sz="1400" dirty="0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170764" y="3676130"/>
                <a:ext cx="10823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/>
                  <a:t>源</a:t>
                </a:r>
                <a:r>
                  <a:rPr lang="en-US" altLang="zh-CN" sz="1400" dirty="0"/>
                  <a:t>-</a:t>
                </a:r>
                <a:r>
                  <a:rPr lang="zh-CN" altLang="en-US" sz="1400" dirty="0"/>
                  <a:t>衬底结</a:t>
                </a:r>
                <a:endParaRPr lang="en-US" altLang="zh-CN" sz="1400" dirty="0"/>
              </a:p>
              <a:p>
                <a:r>
                  <a:rPr lang="zh-CN" altLang="en-US" sz="1400" dirty="0"/>
                  <a:t>空间电荷区</a:t>
                </a:r>
                <a:endParaRPr lang="zh-CN" altLang="en-US" sz="1400" dirty="0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3823028" y="4695243"/>
                <a:ext cx="10118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P</a:t>
                </a:r>
                <a:r>
                  <a:rPr lang="zh-CN" altLang="en-US" sz="1400" dirty="0"/>
                  <a:t>型硅衬底</a:t>
                </a:r>
                <a:endParaRPr lang="zh-CN" altLang="en-US" sz="1400" dirty="0"/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4503841" y="5388623"/>
              <a:ext cx="325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5851668" y="3120258"/>
                <a:ext cx="350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668" y="3120258"/>
                <a:ext cx="350159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41" t="-182" r="-4959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2411856" y="3120257"/>
                <a:ext cx="350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856" y="3120257"/>
                <a:ext cx="350159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36" t="-181" r="-4419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1827213" y="368300"/>
            <a:ext cx="5221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b="1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The methods of avoiding latch-up:</a:t>
            </a:r>
            <a:endParaRPr lang="en-US" altLang="zh-CN" sz="2400" b="1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97283" name="Text Box 3"/>
          <p:cNvSpPr txBox="1">
            <a:spLocks noChangeArrowheads="1"/>
          </p:cNvSpPr>
          <p:nvPr/>
        </p:nvSpPr>
        <p:spPr bwMode="auto">
          <a:xfrm>
            <a:off x="671513" y="790575"/>
            <a:ext cx="6796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AutoNum type="alphaLcParenR"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Reducing the current gains parasitic BJT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657225" y="1268413"/>
            <a:ext cx="423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AutoNum type="alphaLcParenR" startAt="2"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A deeper well structure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97285" name="Text Box 5"/>
          <p:cNvSpPr txBox="1">
            <a:spLocks noChangeArrowheads="1"/>
          </p:cNvSpPr>
          <p:nvPr/>
        </p:nvSpPr>
        <p:spPr bwMode="auto">
          <a:xfrm>
            <a:off x="628650" y="1763713"/>
            <a:ext cx="5940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AutoNum type="alphaLcParenR" startAt="3"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Using a heavily doped substrate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622300" y="2259013"/>
            <a:ext cx="7156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AutoNum type="alphaLcParenR" startAt="4"/>
            </a:pPr>
            <a:r>
              <a:rPr lang="en-US" altLang="zh-CN" sz="2400">
                <a:solidFill>
                  <a:schemeClr val="tx2"/>
                </a:solidFill>
                <a:latin typeface="Comic Sans MS" panose="030F0702030302020204" pitchFamily="66" charset="0"/>
                <a:ea typeface="楷体_GB2312" pitchFamily="49" charset="-122"/>
              </a:rPr>
              <a:t>With the trench isolation scheme</a:t>
            </a:r>
            <a:endParaRPr lang="en-US" altLang="zh-CN" sz="2400">
              <a:solidFill>
                <a:schemeClr val="tx2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pic>
        <p:nvPicPr>
          <p:cNvPr id="97287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2711450"/>
            <a:ext cx="8551862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7F9D09-7AA7-49E5-9EC9-D7599608DC44}" type="slidenum">
              <a:rPr lang="zh-CN" altLang="en-US" sz="1400" smtClean="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D4EF1-263D-4E96-8ACD-9DAA41E62F6C}" type="slidenum">
              <a:rPr lang="zh-CN" altLang="en-US" smtClean="0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28941" y="1863243"/>
                <a:ext cx="8595573" cy="737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altLang="zh-CN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NMOSFET</a:t>
                </a:r>
                <a:r>
                  <a:rPr lang="zh-CN" altLang="zh-CN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effectLst/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t</m:t>
                        </m:r>
                      </m:e>
                      <m:sub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𝑜𝑥</m:t>
                        </m:r>
                      </m:sub>
                    </m:sSub>
                    <m:r>
                      <a:rPr lang="en-US" altLang="zh-CN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45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𝑛𝑚</m:t>
                    </m:r>
                    <m:r>
                      <a:rPr lang="zh-CN" altLang="zh-CN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CN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W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L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10</m:t>
                    </m:r>
                  </m:oMath>
                </a14:m>
                <a:r>
                  <a:rPr lang="zh-CN" altLang="zh-CN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effectLst/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n</m:t>
                        </m:r>
                      </m:sub>
                    </m:sSub>
                    <m:r>
                      <a:rPr lang="zh-CN" altLang="zh-CN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＝</m:t>
                    </m:r>
                    <m:f>
                      <m:fPr>
                        <m:type m:val="lin"/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400</m:t>
                        </m:r>
                        <m:sSup>
                          <m:sSup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effectLst/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cm</m:t>
                            </m:r>
                          </m:e>
                          <m:sup>
                            <m:r>
                              <a:rPr lang="en-US" altLang="zh-CN" i="1">
                                <a:effectLst/>
                                <a:latin typeface="Cambria Math" panose="02040503050406030204" pitchFamily="18" charset="0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𝑉</m:t>
                        </m:r>
                      </m:den>
                    </m:f>
                    <m:r>
                      <a:rPr lang="en-US" altLang="zh-CN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∙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𝑠</m:t>
                    </m:r>
                  </m:oMath>
                </a14:m>
                <a:r>
                  <a:rPr lang="zh-CN" altLang="zh-CN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𝑇</m:t>
                        </m:r>
                      </m:sub>
                    </m:sSub>
                    <m:r>
                      <a:rPr lang="en-US" altLang="zh-CN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0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.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65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𝑉</m:t>
                    </m:r>
                  </m:oMath>
                </a14:m>
                <a:r>
                  <a:rPr lang="zh-CN" altLang="zh-CN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。问</a:t>
                </a:r>
                <a14:m>
                  <m:oMath xmlns:m="http://schemas.openxmlformats.org/officeDocument/2006/math">
                    <m:r>
                      <a:rPr lang="zh-CN" altLang="zh-CN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宋体" panose="02010600030101010101" pitchFamily="2" charset="-122"/>
                      </a:rPr>
                      <m:t> 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𝐺𝑆</m:t>
                        </m:r>
                      </m:sub>
                    </m:sSub>
                    <m:r>
                      <a:rPr lang="en-US" altLang="zh-CN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5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𝑉</m:t>
                    </m:r>
                  </m:oMath>
                </a14:m>
                <a:r>
                  <a:rPr lang="zh-CN" altLang="zh-CN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时，如果饱和区跨导降低不超过</a:t>
                </a:r>
                <a:r>
                  <a:rPr lang="en-US" altLang="zh-CN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20%</a:t>
                </a:r>
                <a:r>
                  <a:rPr lang="zh-CN" altLang="en-US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，</a:t>
                </a:r>
                <a:r>
                  <a:rPr lang="zh-CN" altLang="zh-CN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则最小沟道长度是多少？</a:t>
                </a:r>
                <a:endParaRPr lang="en-US" altLang="zh-CN" sz="2400" dirty="0"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41" y="1863243"/>
                <a:ext cx="8595573" cy="737061"/>
              </a:xfrm>
              <a:prstGeom prst="rect">
                <a:avLst/>
              </a:prstGeom>
              <a:blipFill rotWithShape="1">
                <a:blip r:embed="rId1"/>
                <a:stretch>
                  <a:fillRect l="-4" t="-21" r="6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33" y="3519006"/>
            <a:ext cx="8676610" cy="105005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091" y="3519006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6" name="Group 2"/>
          <p:cNvGrpSpPr/>
          <p:nvPr/>
        </p:nvGrpSpPr>
        <p:grpSpPr bwMode="auto">
          <a:xfrm>
            <a:off x="1804034" y="849884"/>
            <a:ext cx="5368260" cy="2823932"/>
            <a:chOff x="429" y="291"/>
            <a:chExt cx="3173" cy="1179"/>
          </a:xfrm>
        </p:grpSpPr>
        <p:sp>
          <p:nvSpPr>
            <p:cNvPr id="67611" name="Rectangle 4"/>
            <p:cNvSpPr>
              <a:spLocks noChangeArrowheads="1"/>
            </p:cNvSpPr>
            <p:nvPr/>
          </p:nvSpPr>
          <p:spPr bwMode="auto">
            <a:xfrm>
              <a:off x="429" y="291"/>
              <a:ext cx="1212" cy="32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000" dirty="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dirty="0">
                  <a:solidFill>
                    <a:srgbClr val="FF0000"/>
                  </a:solidFill>
                </a:rPr>
                <a:t>栅控耗尽区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67612" name="Line 5"/>
            <p:cNvSpPr>
              <a:spLocks noChangeShapeType="1"/>
            </p:cNvSpPr>
            <p:nvPr/>
          </p:nvSpPr>
          <p:spPr bwMode="auto">
            <a:xfrm>
              <a:off x="846" y="800"/>
              <a:ext cx="240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4" name="Line 7"/>
            <p:cNvSpPr>
              <a:spLocks noChangeShapeType="1"/>
            </p:cNvSpPr>
            <p:nvPr/>
          </p:nvSpPr>
          <p:spPr bwMode="auto">
            <a:xfrm>
              <a:off x="2624" y="1077"/>
              <a:ext cx="60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6" name="Line 9"/>
            <p:cNvSpPr>
              <a:spLocks noChangeShapeType="1"/>
            </p:cNvSpPr>
            <p:nvPr/>
          </p:nvSpPr>
          <p:spPr bwMode="auto">
            <a:xfrm flipH="1">
              <a:off x="786" y="1306"/>
              <a:ext cx="595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7617" name="Group 10"/>
            <p:cNvGrpSpPr/>
            <p:nvPr/>
          </p:nvGrpSpPr>
          <p:grpSpPr bwMode="auto">
            <a:xfrm>
              <a:off x="2198" y="1118"/>
              <a:ext cx="1045" cy="250"/>
              <a:chOff x="-1" y="4"/>
              <a:chExt cx="1045" cy="250"/>
            </a:xfrm>
          </p:grpSpPr>
          <p:sp>
            <p:nvSpPr>
              <p:cNvPr id="67631" name="Arc 11"/>
              <p:cNvSpPr/>
              <p:nvPr/>
            </p:nvSpPr>
            <p:spPr bwMode="auto">
              <a:xfrm>
                <a:off x="-1" y="4"/>
                <a:ext cx="295" cy="249"/>
              </a:xfrm>
              <a:custGeom>
                <a:avLst/>
                <a:gdLst>
                  <a:gd name="T0" fmla="*/ 0 w 21600"/>
                  <a:gd name="T1" fmla="*/ 0 h 21533"/>
                  <a:gd name="T2" fmla="*/ 0 w 21600"/>
                  <a:gd name="T3" fmla="*/ 0 h 21533"/>
                  <a:gd name="T4" fmla="*/ 0 w 21600"/>
                  <a:gd name="T5" fmla="*/ 0 h 2153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33"/>
                  <a:gd name="T11" fmla="*/ 21600 w 21600"/>
                  <a:gd name="T12" fmla="*/ 21533 h 215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33" fill="none" extrusionOk="0">
                    <a:moveTo>
                      <a:pt x="19897" y="21532"/>
                    </a:moveTo>
                    <a:cubicBezTo>
                      <a:pt x="8663" y="20644"/>
                      <a:pt x="0" y="11268"/>
                      <a:pt x="0" y="0"/>
                    </a:cubicBezTo>
                  </a:path>
                  <a:path w="21600" h="21533" stroke="0" extrusionOk="0">
                    <a:moveTo>
                      <a:pt x="19897" y="21532"/>
                    </a:moveTo>
                    <a:cubicBezTo>
                      <a:pt x="8663" y="20644"/>
                      <a:pt x="0" y="11268"/>
                      <a:pt x="0" y="0"/>
                    </a:cubicBezTo>
                    <a:lnTo>
                      <a:pt x="21600" y="0"/>
                    </a:lnTo>
                    <a:lnTo>
                      <a:pt x="19897" y="21532"/>
                    </a:lnTo>
                    <a:close/>
                  </a:path>
                </a:pathLst>
              </a:custGeom>
              <a:noFill/>
              <a:ln w="28575" cap="rnd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32" name="Line 12"/>
              <p:cNvSpPr>
                <a:spLocks noChangeShapeType="1"/>
              </p:cNvSpPr>
              <p:nvPr/>
            </p:nvSpPr>
            <p:spPr bwMode="auto">
              <a:xfrm flipV="1">
                <a:off x="259" y="253"/>
                <a:ext cx="785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7618" name="Rectangle 13"/>
            <p:cNvSpPr>
              <a:spLocks noChangeArrowheads="1"/>
            </p:cNvSpPr>
            <p:nvPr/>
          </p:nvSpPr>
          <p:spPr bwMode="auto">
            <a:xfrm>
              <a:off x="1008" y="831"/>
              <a:ext cx="29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n</a:t>
              </a:r>
              <a:r>
                <a:rPr lang="en-US" altLang="zh-CN" sz="2400" i="1" baseline="30000">
                  <a:latin typeface="Times New Roman" panose="02020603050405020304" pitchFamily="18" charset="0"/>
                </a:rPr>
                <a:t>+</a:t>
              </a:r>
              <a:endParaRPr lang="en-US" altLang="zh-CN" sz="2400" i="1" baseline="30000">
                <a:latin typeface="Times New Roman" panose="02020603050405020304" pitchFamily="18" charset="0"/>
              </a:endParaRPr>
            </a:p>
          </p:txBody>
        </p:sp>
        <p:sp>
          <p:nvSpPr>
            <p:cNvPr id="67619" name="Rectangle 14"/>
            <p:cNvSpPr>
              <a:spLocks noChangeArrowheads="1"/>
            </p:cNvSpPr>
            <p:nvPr/>
          </p:nvSpPr>
          <p:spPr bwMode="auto">
            <a:xfrm>
              <a:off x="2698" y="826"/>
              <a:ext cx="29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n</a:t>
              </a:r>
              <a:r>
                <a:rPr lang="en-US" altLang="zh-CN" sz="2400" i="1" baseline="30000">
                  <a:latin typeface="Times New Roman" panose="02020603050405020304" pitchFamily="18" charset="0"/>
                </a:rPr>
                <a:t>+</a:t>
              </a:r>
              <a:endParaRPr lang="en-US" altLang="zh-CN" sz="2400" i="1" baseline="30000">
                <a:latin typeface="Times New Roman" panose="02020603050405020304" pitchFamily="18" charset="0"/>
              </a:endParaRPr>
            </a:p>
          </p:txBody>
        </p:sp>
        <p:sp>
          <p:nvSpPr>
            <p:cNvPr id="67621" name="Line 16"/>
            <p:cNvSpPr>
              <a:spLocks noChangeShapeType="1"/>
            </p:cNvSpPr>
            <p:nvPr/>
          </p:nvSpPr>
          <p:spPr bwMode="auto">
            <a:xfrm flipH="1">
              <a:off x="798" y="1076"/>
              <a:ext cx="47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22" name="Line 17"/>
            <p:cNvSpPr>
              <a:spLocks noChangeShapeType="1"/>
            </p:cNvSpPr>
            <p:nvPr/>
          </p:nvSpPr>
          <p:spPr bwMode="auto">
            <a:xfrm>
              <a:off x="1454" y="714"/>
              <a:ext cx="9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23" name="Line 18"/>
            <p:cNvSpPr>
              <a:spLocks noChangeShapeType="1"/>
            </p:cNvSpPr>
            <p:nvPr/>
          </p:nvSpPr>
          <p:spPr bwMode="auto">
            <a:xfrm flipV="1">
              <a:off x="1920" y="456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24" name="Oval 19"/>
            <p:cNvSpPr>
              <a:spLocks noChangeArrowheads="1"/>
            </p:cNvSpPr>
            <p:nvPr/>
          </p:nvSpPr>
          <p:spPr bwMode="auto">
            <a:xfrm>
              <a:off x="1886" y="696"/>
              <a:ext cx="61" cy="3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67625" name="Rectangle 20"/>
            <p:cNvSpPr>
              <a:spLocks noChangeArrowheads="1"/>
            </p:cNvSpPr>
            <p:nvPr/>
          </p:nvSpPr>
          <p:spPr bwMode="auto">
            <a:xfrm>
              <a:off x="1920" y="317"/>
              <a:ext cx="28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>
                  <a:latin typeface="Times New Roman" panose="02020603050405020304" pitchFamily="18" charset="0"/>
                </a:rPr>
                <a:t>V</a:t>
              </a:r>
              <a:r>
                <a:rPr lang="en-US" altLang="zh-CN" sz="2000" i="1" baseline="-25000">
                  <a:latin typeface="Times New Roman" panose="02020603050405020304" pitchFamily="18" charset="0"/>
                </a:rPr>
                <a:t>G</a:t>
              </a:r>
              <a:endParaRPr lang="en-US" altLang="zh-CN" sz="2000" i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67626" name="Rectangle 21"/>
            <p:cNvSpPr>
              <a:spLocks noChangeArrowheads="1"/>
            </p:cNvSpPr>
            <p:nvPr/>
          </p:nvSpPr>
          <p:spPr bwMode="auto">
            <a:xfrm>
              <a:off x="1818" y="118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p</a:t>
              </a:r>
              <a:endParaRPr lang="en-US" altLang="zh-CN" sz="2400" i="1">
                <a:latin typeface="Times New Roman" panose="02020603050405020304" pitchFamily="18" charset="0"/>
              </a:endParaRPr>
            </a:p>
          </p:txBody>
        </p:sp>
        <p:sp>
          <p:nvSpPr>
            <p:cNvPr id="67627" name="Rectangle 22"/>
            <p:cNvSpPr>
              <a:spLocks noChangeArrowheads="1"/>
            </p:cNvSpPr>
            <p:nvPr/>
          </p:nvSpPr>
          <p:spPr bwMode="auto">
            <a:xfrm>
              <a:off x="2328" y="1128"/>
              <a:ext cx="127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200" i="1" dirty="0">
                  <a:latin typeface="Times New Roman" panose="02020603050405020304" pitchFamily="18" charset="0"/>
                </a:rPr>
                <a:t>depletion region</a:t>
              </a:r>
              <a:endParaRPr lang="en-US" altLang="zh-CN" sz="2200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67630" name="Line 25"/>
            <p:cNvSpPr>
              <a:spLocks noChangeShapeType="1"/>
            </p:cNvSpPr>
            <p:nvPr/>
          </p:nvSpPr>
          <p:spPr bwMode="auto">
            <a:xfrm>
              <a:off x="1225" y="621"/>
              <a:ext cx="505" cy="277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7607" name="Line 46"/>
          <p:cNvSpPr>
            <a:spLocks noChangeShapeType="1"/>
          </p:cNvSpPr>
          <p:nvPr/>
        </p:nvSpPr>
        <p:spPr bwMode="auto">
          <a:xfrm flipH="1">
            <a:off x="6192838" y="2079625"/>
            <a:ext cx="0" cy="6746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7608" name="Text Box 47"/>
          <p:cNvSpPr txBox="1">
            <a:spLocks noChangeArrowheads="1"/>
          </p:cNvSpPr>
          <p:nvPr/>
        </p:nvSpPr>
        <p:spPr bwMode="auto">
          <a:xfrm>
            <a:off x="6252270" y="2152778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1" dirty="0" err="1">
                <a:latin typeface="Times New Roman" panose="02020603050405020304" pitchFamily="18" charset="0"/>
              </a:rPr>
              <a:t>r</a:t>
            </a:r>
            <a:r>
              <a:rPr lang="en-US" altLang="zh-CN" sz="2400" i="1" baseline="-25000" dirty="0" err="1">
                <a:latin typeface="Times New Roman" panose="02020603050405020304" pitchFamily="18" charset="0"/>
              </a:rPr>
              <a:t>j</a:t>
            </a:r>
            <a:endParaRPr lang="en-US" altLang="zh-CN" sz="2400" i="1" baseline="-25000" dirty="0">
              <a:latin typeface="Times New Roman" panose="02020603050405020304" pitchFamily="18" charset="0"/>
            </a:endParaRPr>
          </a:p>
        </p:txBody>
      </p:sp>
      <p:pic>
        <p:nvPicPr>
          <p:cNvPr id="67585" name="图片 675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6982" y="2002327"/>
            <a:ext cx="1695450" cy="876300"/>
          </a:xfrm>
          <a:prstGeom prst="rect">
            <a:avLst/>
          </a:prstGeom>
        </p:spPr>
      </p:pic>
      <p:sp>
        <p:nvSpPr>
          <p:cNvPr id="80" name="Arc 6"/>
          <p:cNvSpPr/>
          <p:nvPr/>
        </p:nvSpPr>
        <p:spPr bwMode="auto">
          <a:xfrm>
            <a:off x="5199590" y="2069037"/>
            <a:ext cx="340063" cy="658678"/>
          </a:xfrm>
          <a:custGeom>
            <a:avLst/>
            <a:gdLst>
              <a:gd name="T0" fmla="*/ 0 w 21819"/>
              <a:gd name="T1" fmla="*/ 0 h 21678"/>
              <a:gd name="T2" fmla="*/ 0 w 21819"/>
              <a:gd name="T3" fmla="*/ 0 h 21678"/>
              <a:gd name="T4" fmla="*/ 0 w 21819"/>
              <a:gd name="T5" fmla="*/ 0 h 21678"/>
              <a:gd name="T6" fmla="*/ 0 60000 65536"/>
              <a:gd name="T7" fmla="*/ 0 60000 65536"/>
              <a:gd name="T8" fmla="*/ 0 60000 65536"/>
              <a:gd name="T9" fmla="*/ 0 w 21819"/>
              <a:gd name="T10" fmla="*/ 0 h 21678"/>
              <a:gd name="T11" fmla="*/ 21819 w 21819"/>
              <a:gd name="T12" fmla="*/ 21678 h 2167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819" h="21678" fill="none" extrusionOk="0">
                <a:moveTo>
                  <a:pt x="21818" y="21676"/>
                </a:moveTo>
                <a:cubicBezTo>
                  <a:pt x="21746" y="21677"/>
                  <a:pt x="21673" y="21677"/>
                  <a:pt x="21600" y="21678"/>
                </a:cubicBezTo>
                <a:cubicBezTo>
                  <a:pt x="9670" y="21678"/>
                  <a:pt x="0" y="12007"/>
                  <a:pt x="0" y="78"/>
                </a:cubicBezTo>
                <a:cubicBezTo>
                  <a:pt x="-1" y="52"/>
                  <a:pt x="0" y="26"/>
                  <a:pt x="0" y="0"/>
                </a:cubicBezTo>
              </a:path>
              <a:path w="21819" h="21678" stroke="0" extrusionOk="0">
                <a:moveTo>
                  <a:pt x="21818" y="21676"/>
                </a:moveTo>
                <a:cubicBezTo>
                  <a:pt x="21746" y="21677"/>
                  <a:pt x="21673" y="21677"/>
                  <a:pt x="21600" y="21678"/>
                </a:cubicBezTo>
                <a:cubicBezTo>
                  <a:pt x="9670" y="21678"/>
                  <a:pt x="0" y="12007"/>
                  <a:pt x="0" y="78"/>
                </a:cubicBezTo>
                <a:cubicBezTo>
                  <a:pt x="-1" y="52"/>
                  <a:pt x="0" y="26"/>
                  <a:pt x="0" y="0"/>
                </a:cubicBezTo>
                <a:lnTo>
                  <a:pt x="21600" y="78"/>
                </a:lnTo>
                <a:lnTo>
                  <a:pt x="21818" y="21676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" name="Arc 15"/>
          <p:cNvSpPr/>
          <p:nvPr/>
        </p:nvSpPr>
        <p:spPr bwMode="auto">
          <a:xfrm>
            <a:off x="3196432" y="2066642"/>
            <a:ext cx="343447" cy="661073"/>
          </a:xfrm>
          <a:custGeom>
            <a:avLst/>
            <a:gdLst>
              <a:gd name="T0" fmla="*/ 0 w 22038"/>
              <a:gd name="T1" fmla="*/ 0 h 21679"/>
              <a:gd name="T2" fmla="*/ 0 w 22038"/>
              <a:gd name="T3" fmla="*/ 0 h 21679"/>
              <a:gd name="T4" fmla="*/ 0 w 22038"/>
              <a:gd name="T5" fmla="*/ 0 h 21679"/>
              <a:gd name="T6" fmla="*/ 0 60000 65536"/>
              <a:gd name="T7" fmla="*/ 0 60000 65536"/>
              <a:gd name="T8" fmla="*/ 0 60000 65536"/>
              <a:gd name="T9" fmla="*/ 0 w 22038"/>
              <a:gd name="T10" fmla="*/ 0 h 21679"/>
              <a:gd name="T11" fmla="*/ 22038 w 22038"/>
              <a:gd name="T12" fmla="*/ 21679 h 2167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038" h="21679" fill="none" extrusionOk="0">
                <a:moveTo>
                  <a:pt x="22037" y="0"/>
                </a:moveTo>
                <a:cubicBezTo>
                  <a:pt x="22037" y="26"/>
                  <a:pt x="22038" y="52"/>
                  <a:pt x="22038" y="79"/>
                </a:cubicBezTo>
                <a:cubicBezTo>
                  <a:pt x="22038" y="12008"/>
                  <a:pt x="12367" y="21679"/>
                  <a:pt x="438" y="21679"/>
                </a:cubicBezTo>
                <a:cubicBezTo>
                  <a:pt x="291" y="21679"/>
                  <a:pt x="145" y="21677"/>
                  <a:pt x="0" y="21674"/>
                </a:cubicBezTo>
              </a:path>
              <a:path w="22038" h="21679" stroke="0" extrusionOk="0">
                <a:moveTo>
                  <a:pt x="22037" y="0"/>
                </a:moveTo>
                <a:cubicBezTo>
                  <a:pt x="22037" y="26"/>
                  <a:pt x="22038" y="52"/>
                  <a:pt x="22038" y="79"/>
                </a:cubicBezTo>
                <a:cubicBezTo>
                  <a:pt x="22038" y="12008"/>
                  <a:pt x="12367" y="21679"/>
                  <a:pt x="438" y="21679"/>
                </a:cubicBezTo>
                <a:cubicBezTo>
                  <a:pt x="291" y="21679"/>
                  <a:pt x="145" y="21677"/>
                  <a:pt x="0" y="21674"/>
                </a:cubicBezTo>
                <a:lnTo>
                  <a:pt x="438" y="79"/>
                </a:lnTo>
                <a:lnTo>
                  <a:pt x="22037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" name="Arc 8"/>
          <p:cNvSpPr/>
          <p:nvPr/>
        </p:nvSpPr>
        <p:spPr bwMode="auto">
          <a:xfrm>
            <a:off x="3389303" y="2655859"/>
            <a:ext cx="477103" cy="625145"/>
          </a:xfrm>
          <a:custGeom>
            <a:avLst/>
            <a:gdLst>
              <a:gd name="T0" fmla="*/ 0 w 21600"/>
              <a:gd name="T1" fmla="*/ 0 h 21543"/>
              <a:gd name="T2" fmla="*/ 0 w 21600"/>
              <a:gd name="T3" fmla="*/ 0 h 21543"/>
              <a:gd name="T4" fmla="*/ 0 w 21600"/>
              <a:gd name="T5" fmla="*/ 0 h 21543"/>
              <a:gd name="T6" fmla="*/ 0 60000 65536"/>
              <a:gd name="T7" fmla="*/ 0 60000 65536"/>
              <a:gd name="T8" fmla="*/ 0 60000 65536"/>
              <a:gd name="T9" fmla="*/ 0 w 21600"/>
              <a:gd name="T10" fmla="*/ 0 h 21543"/>
              <a:gd name="T11" fmla="*/ 21600 w 21600"/>
              <a:gd name="T12" fmla="*/ 21543 h 215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543" fill="none" extrusionOk="0">
                <a:moveTo>
                  <a:pt x="21600" y="0"/>
                </a:moveTo>
                <a:cubicBezTo>
                  <a:pt x="21600" y="11323"/>
                  <a:pt x="12855" y="20725"/>
                  <a:pt x="1561" y="21543"/>
                </a:cubicBezTo>
              </a:path>
              <a:path w="21600" h="21543" stroke="0" extrusionOk="0">
                <a:moveTo>
                  <a:pt x="21600" y="0"/>
                </a:moveTo>
                <a:cubicBezTo>
                  <a:pt x="21600" y="11323"/>
                  <a:pt x="12855" y="20725"/>
                  <a:pt x="1561" y="21543"/>
                </a:cubicBez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noFill/>
          <a:ln w="28575" cap="rnd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 bwMode="auto">
          <a:xfrm flipH="1">
            <a:off x="4796928" y="2079625"/>
            <a:ext cx="388345" cy="74150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直接连接符 65"/>
          <p:cNvCxnSpPr>
            <a:endCxn id="67612" idx="1"/>
          </p:cNvCxnSpPr>
          <p:nvPr/>
        </p:nvCxnSpPr>
        <p:spPr bwMode="auto">
          <a:xfrm>
            <a:off x="2408027" y="2066642"/>
            <a:ext cx="4163658" cy="239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组合 2"/>
          <p:cNvGrpSpPr/>
          <p:nvPr/>
        </p:nvGrpSpPr>
        <p:grpSpPr>
          <a:xfrm>
            <a:off x="1236812" y="4075620"/>
            <a:ext cx="6668505" cy="1908496"/>
            <a:chOff x="555283" y="4008936"/>
            <a:chExt cx="6668505" cy="1908496"/>
          </a:xfrm>
        </p:grpSpPr>
        <p:sp>
          <p:nvSpPr>
            <p:cNvPr id="67587" name="Rectangle 26"/>
            <p:cNvSpPr>
              <a:spLocks noChangeArrowheads="1"/>
            </p:cNvSpPr>
            <p:nvPr/>
          </p:nvSpPr>
          <p:spPr bwMode="auto">
            <a:xfrm>
              <a:off x="2502750" y="4080702"/>
              <a:ext cx="1114088" cy="462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长沟道</a:t>
              </a:r>
              <a:endParaRPr lang="en-US" altLang="zh-CN" sz="2400" b="1" dirty="0"/>
            </a:p>
          </p:txBody>
        </p:sp>
        <p:sp>
          <p:nvSpPr>
            <p:cNvPr id="67598" name="Rectangle 37"/>
            <p:cNvSpPr>
              <a:spLocks noChangeArrowheads="1"/>
            </p:cNvSpPr>
            <p:nvPr/>
          </p:nvSpPr>
          <p:spPr bwMode="auto">
            <a:xfrm>
              <a:off x="5504485" y="4008936"/>
              <a:ext cx="1199046" cy="462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短沟道 </a:t>
              </a:r>
              <a:endParaRPr lang="en-US" altLang="zh-CN" sz="2400" b="1" dirty="0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555283" y="4569307"/>
              <a:ext cx="4546339" cy="1348125"/>
              <a:chOff x="914400" y="4800600"/>
              <a:chExt cx="3206750" cy="754551"/>
            </a:xfrm>
          </p:grpSpPr>
          <p:sp>
            <p:nvSpPr>
              <p:cNvPr id="67589" name="AutoShape 28"/>
              <p:cNvSpPr>
                <a:spLocks noChangeArrowheads="1"/>
              </p:cNvSpPr>
              <p:nvPr/>
            </p:nvSpPr>
            <p:spPr bwMode="auto">
              <a:xfrm rot="10800000" flipH="1" flipV="1">
                <a:off x="1349341" y="4858841"/>
                <a:ext cx="2369369" cy="273142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511 w 21600"/>
                  <a:gd name="T13" fmla="*/ 3511 h 21600"/>
                  <a:gd name="T14" fmla="*/ 18089 w 21600"/>
                  <a:gd name="T15" fmla="*/ 18089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422" y="21600"/>
                    </a:lnTo>
                    <a:lnTo>
                      <a:pt x="18178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FF"/>
              </a:solidFill>
              <a:ln w="2857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A2E8"/>
                  </a:solidFill>
                </a:endParaRPr>
              </a:p>
            </p:txBody>
          </p:sp>
          <p:sp>
            <p:nvSpPr>
              <p:cNvPr id="67590" name="AutoShape 29"/>
              <p:cNvSpPr>
                <a:spLocks noChangeArrowheads="1"/>
              </p:cNvSpPr>
              <p:nvPr/>
            </p:nvSpPr>
            <p:spPr bwMode="auto">
              <a:xfrm>
                <a:off x="1334249" y="4851446"/>
                <a:ext cx="381796" cy="273142"/>
              </a:xfrm>
              <a:prstGeom prst="rtTriangl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Verdana" panose="020B0604030504040204" pitchFamily="34" charset="0"/>
                </a:endParaRPr>
              </a:p>
            </p:txBody>
          </p:sp>
          <p:sp>
            <p:nvSpPr>
              <p:cNvPr id="67591" name="AutoShape 30"/>
              <p:cNvSpPr>
                <a:spLocks noChangeArrowheads="1"/>
              </p:cNvSpPr>
              <p:nvPr/>
            </p:nvSpPr>
            <p:spPr bwMode="auto">
              <a:xfrm rot="16200000">
                <a:off x="3399185" y="4805064"/>
                <a:ext cx="273141" cy="365907"/>
              </a:xfrm>
              <a:prstGeom prst="rtTriangl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Verdana" panose="020B0604030504040204" pitchFamily="34" charset="0"/>
                </a:endParaRPr>
              </a:p>
            </p:txBody>
          </p:sp>
          <p:sp>
            <p:nvSpPr>
              <p:cNvPr id="67592" name="Rectangle 31"/>
              <p:cNvSpPr>
                <a:spLocks noChangeArrowheads="1"/>
              </p:cNvSpPr>
              <p:nvPr/>
            </p:nvSpPr>
            <p:spPr bwMode="auto">
              <a:xfrm>
                <a:off x="914400" y="4800600"/>
                <a:ext cx="311150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S</a:t>
                </a:r>
                <a:endParaRPr lang="en-US" altLang="zh-CN" sz="20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593" name="Rectangle 32"/>
              <p:cNvSpPr>
                <a:spLocks noChangeArrowheads="1"/>
              </p:cNvSpPr>
              <p:nvPr/>
            </p:nvSpPr>
            <p:spPr bwMode="auto">
              <a:xfrm>
                <a:off x="3733800" y="4800600"/>
                <a:ext cx="387350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D</a:t>
                </a:r>
                <a:endParaRPr lang="en-US" altLang="zh-CN" sz="20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604" name="Text Box 43"/>
              <p:cNvSpPr txBox="1">
                <a:spLocks noChangeArrowheads="1"/>
              </p:cNvSpPr>
              <p:nvPr/>
            </p:nvSpPr>
            <p:spPr bwMode="auto">
              <a:xfrm>
                <a:off x="1973612" y="5331208"/>
                <a:ext cx="1167477" cy="223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000" dirty="0"/>
                  <a:t>S/D控耗尽区</a:t>
                </a:r>
                <a:endParaRPr lang="zh-CN" altLang="en-US" sz="2000" dirty="0"/>
              </a:p>
            </p:txBody>
          </p:sp>
          <p:sp>
            <p:nvSpPr>
              <p:cNvPr id="67605" name="Line 44"/>
              <p:cNvSpPr>
                <a:spLocks noChangeShapeType="1"/>
              </p:cNvSpPr>
              <p:nvPr/>
            </p:nvSpPr>
            <p:spPr bwMode="auto">
              <a:xfrm flipH="1" flipV="1">
                <a:off x="1371600" y="5029200"/>
                <a:ext cx="228600" cy="3810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7606" name="Line 45"/>
              <p:cNvSpPr>
                <a:spLocks noChangeShapeType="1"/>
              </p:cNvSpPr>
              <p:nvPr/>
            </p:nvSpPr>
            <p:spPr bwMode="auto">
              <a:xfrm flipV="1">
                <a:off x="3352800" y="5029200"/>
                <a:ext cx="228600" cy="3810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5101622" y="4614149"/>
              <a:ext cx="2122166" cy="1088691"/>
              <a:chOff x="5790476" y="4126579"/>
              <a:chExt cx="2122166" cy="1088691"/>
            </a:xfrm>
          </p:grpSpPr>
          <p:sp>
            <p:nvSpPr>
              <p:cNvPr id="68" name="矩形 67"/>
              <p:cNvSpPr/>
              <p:nvPr/>
            </p:nvSpPr>
            <p:spPr bwMode="auto">
              <a:xfrm>
                <a:off x="6213033" y="4140516"/>
                <a:ext cx="1112369" cy="443401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90" name="组合 89"/>
              <p:cNvGrpSpPr/>
              <p:nvPr/>
            </p:nvGrpSpPr>
            <p:grpSpPr>
              <a:xfrm>
                <a:off x="5790476" y="4126579"/>
                <a:ext cx="2122166" cy="1088691"/>
                <a:chOff x="6038855" y="4665848"/>
                <a:chExt cx="1514405" cy="1088691"/>
              </a:xfrm>
            </p:grpSpPr>
            <p:sp>
              <p:nvSpPr>
                <p:cNvPr id="91" name="Rectangle 38"/>
                <p:cNvSpPr>
                  <a:spLocks noChangeArrowheads="1"/>
                </p:cNvSpPr>
                <p:nvPr/>
              </p:nvSpPr>
              <p:spPr bwMode="auto">
                <a:xfrm>
                  <a:off x="7165910" y="4724192"/>
                  <a:ext cx="387350" cy="396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i="1" dirty="0">
                      <a:latin typeface="Times New Roman" panose="02020603050405020304" pitchFamily="18" charset="0"/>
                    </a:rPr>
                    <a:t>D</a:t>
                  </a:r>
                  <a:endParaRPr lang="en-US" altLang="zh-CN" sz="2000" i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2" name="Rectangle 39"/>
                <p:cNvSpPr>
                  <a:spLocks noChangeArrowheads="1"/>
                </p:cNvSpPr>
                <p:nvPr/>
              </p:nvSpPr>
              <p:spPr bwMode="auto">
                <a:xfrm>
                  <a:off x="6038855" y="4700148"/>
                  <a:ext cx="311150" cy="396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i="1" dirty="0">
                      <a:latin typeface="Times New Roman" panose="02020603050405020304" pitchFamily="18" charset="0"/>
                    </a:rPr>
                    <a:t>S</a:t>
                  </a:r>
                  <a:endParaRPr lang="en-US" altLang="zh-CN" sz="2000" i="1" dirty="0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93" name="组合 92"/>
                <p:cNvGrpSpPr/>
                <p:nvPr/>
              </p:nvGrpSpPr>
              <p:grpSpPr>
                <a:xfrm>
                  <a:off x="6210083" y="4665848"/>
                  <a:ext cx="1187249" cy="1088691"/>
                  <a:chOff x="6502610" y="4816420"/>
                  <a:chExt cx="739164" cy="496064"/>
                </a:xfrm>
              </p:grpSpPr>
              <p:sp>
                <p:nvSpPr>
                  <p:cNvPr id="94" name="AutoShape 35"/>
                  <p:cNvSpPr>
                    <a:spLocks noChangeArrowheads="1"/>
                  </p:cNvSpPr>
                  <p:nvPr/>
                </p:nvSpPr>
                <p:spPr bwMode="auto">
                  <a:xfrm>
                    <a:off x="6575426" y="4822825"/>
                    <a:ext cx="227287" cy="202037"/>
                  </a:xfrm>
                  <a:prstGeom prst="rtTriangl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1800">
                      <a:latin typeface="Verdana" panose="020B0604030504040204" pitchFamily="34" charset="0"/>
                    </a:endParaRPr>
                  </a:p>
                </p:txBody>
              </p:sp>
              <p:sp>
                <p:nvSpPr>
                  <p:cNvPr id="95" name="AutoShape 36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6862088" y="4802592"/>
                    <a:ext cx="202035" cy="229691"/>
                  </a:xfrm>
                  <a:prstGeom prst="rtTriangl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1800">
                      <a:latin typeface="Verdana" panose="020B0604030504040204" pitchFamily="34" charset="0"/>
                    </a:endParaRPr>
                  </a:p>
                </p:txBody>
              </p:sp>
              <p:sp>
                <p:nvSpPr>
                  <p:cNvPr id="96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502610" y="5130173"/>
                    <a:ext cx="739164" cy="1823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  <a:buFontTx/>
                      <a:buNone/>
                    </a:pPr>
                    <a:r>
                      <a:rPr lang="zh-CN" altLang="en-US" sz="2000" dirty="0"/>
                      <a:t>S/D控耗尽区</a:t>
                    </a:r>
                    <a:endParaRPr lang="zh-CN" altLang="en-US" sz="2000" dirty="0"/>
                  </a:p>
                </p:txBody>
              </p:sp>
              <p:sp>
                <p:nvSpPr>
                  <p:cNvPr id="97" name="Line 4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6629400" y="4953000"/>
                    <a:ext cx="101210" cy="12964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Line 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938353" y="4953000"/>
                    <a:ext cx="92953" cy="12964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11736" y="3951464"/>
          <a:ext cx="5830692" cy="1457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公式" r:id="rId1" imgW="62788800" imgH="15849600" progId="Equation.3">
                  <p:embed/>
                </p:oleObj>
              </mc:Choice>
              <mc:Fallback>
                <p:oleObj name="公式" r:id="rId1" imgW="62788800" imgH="15849600" progId="Equation.3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1736" y="3951464"/>
                        <a:ext cx="5830692" cy="1457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836751" y="5679150"/>
          <a:ext cx="461486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公式" r:id="rId3" imgW="42976800" imgH="10058400" progId="Equation.3">
                  <p:embed/>
                </p:oleObj>
              </mc:Choice>
              <mc:Fallback>
                <p:oleObj name="公式" r:id="rId3" imgW="42976800" imgH="10058400" progId="Equation.3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6751" y="5679150"/>
                        <a:ext cx="4614863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组合 29"/>
          <p:cNvGrpSpPr/>
          <p:nvPr/>
        </p:nvGrpSpPr>
        <p:grpSpPr>
          <a:xfrm>
            <a:off x="1871820" y="158622"/>
            <a:ext cx="5235131" cy="3324225"/>
            <a:chOff x="1370013" y="158088"/>
            <a:chExt cx="5772150" cy="3324225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0013" y="158088"/>
              <a:ext cx="5772150" cy="332422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6147105" y="1043841"/>
                  <a:ext cx="569323" cy="4966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7105" y="1043841"/>
                  <a:ext cx="569323" cy="496674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1961826" y="1043840"/>
                  <a:ext cx="569323" cy="4966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1826" y="1043840"/>
                  <a:ext cx="569323" cy="496674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4" name="Object 2"/>
          <p:cNvGraphicFramePr>
            <a:graphicFrameLocks noGrp="1" noChangeAspect="1"/>
          </p:cNvGraphicFramePr>
          <p:nvPr>
            <p:ph idx="4294967295"/>
          </p:nvPr>
        </p:nvGraphicFramePr>
        <p:xfrm>
          <a:off x="746745" y="3165890"/>
          <a:ext cx="7806972" cy="3411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公式" r:id="rId1" imgW="61264800" imgH="22555200" progId="Equation.3">
                  <p:embed/>
                </p:oleObj>
              </mc:Choice>
              <mc:Fallback>
                <p:oleObj name="公式" r:id="rId1" imgW="61264800" imgH="22555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45" y="3165890"/>
                        <a:ext cx="7806972" cy="34110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635" name="Group 3"/>
          <p:cNvGrpSpPr/>
          <p:nvPr/>
        </p:nvGrpSpPr>
        <p:grpSpPr bwMode="auto">
          <a:xfrm>
            <a:off x="5607069" y="0"/>
            <a:ext cx="3510681" cy="3068976"/>
            <a:chOff x="0" y="0"/>
            <a:chExt cx="2343" cy="1392"/>
          </a:xfrm>
          <a:noFill/>
          <a:effectLst/>
        </p:grpSpPr>
        <p:sp>
          <p:nvSpPr>
            <p:cNvPr id="69637" name="Text Box 4"/>
            <p:cNvSpPr txBox="1">
              <a:spLocks noChangeArrowheads="1"/>
            </p:cNvSpPr>
            <p:nvPr/>
          </p:nvSpPr>
          <p:spPr bwMode="auto">
            <a:xfrm>
              <a:off x="1536" y="432"/>
              <a:ext cx="327" cy="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600" b="1">
                  <a:latin typeface="Times New Roman" panose="02020603050405020304" pitchFamily="18" charset="0"/>
                  <a:ea typeface="PMingLiU" panose="02020500000000000000" pitchFamily="18" charset="-120"/>
                </a:rPr>
                <a:t>n+</a:t>
              </a:r>
              <a:endParaRPr lang="en-US" altLang="zh-CN" sz="1600" b="1"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69638" name="Text Box 5"/>
            <p:cNvSpPr txBox="1">
              <a:spLocks noChangeArrowheads="1"/>
            </p:cNvSpPr>
            <p:nvPr/>
          </p:nvSpPr>
          <p:spPr bwMode="auto">
            <a:xfrm>
              <a:off x="144" y="1104"/>
              <a:ext cx="480" cy="2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(p-Si)</a:t>
              </a:r>
              <a:endParaRPr lang="en-US" altLang="zh-CN" sz="1600" b="1" dirty="0"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69639" name="Text Box 6"/>
            <p:cNvSpPr txBox="1">
              <a:spLocks noChangeArrowheads="1"/>
            </p:cNvSpPr>
            <p:nvPr/>
          </p:nvSpPr>
          <p:spPr bwMode="auto">
            <a:xfrm>
              <a:off x="528" y="0"/>
              <a:ext cx="480" cy="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 dirty="0">
                  <a:solidFill>
                    <a:srgbClr val="800080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rPr>
                <a:t></a:t>
              </a:r>
              <a:r>
                <a:rPr lang="en-US" altLang="zh-CN" sz="2000" b="1" i="1" dirty="0">
                  <a:solidFill>
                    <a:srgbClr val="800080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rPr>
                <a:t>L</a:t>
              </a:r>
              <a:r>
                <a:rPr lang="en-US" altLang="zh-CN" sz="2000" b="1" i="1" baseline="-25000" dirty="0">
                  <a:solidFill>
                    <a:srgbClr val="800080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rPr>
                <a:t>D</a:t>
              </a:r>
              <a:endParaRPr lang="en-US" altLang="zh-CN" sz="2000" b="1" i="1" baseline="-25000" dirty="0">
                <a:solidFill>
                  <a:srgbClr val="800080"/>
                </a:solidFill>
                <a:latin typeface="Times New Roman" panose="02020603050405020304" pitchFamily="18" charset="0"/>
                <a:ea typeface="PMingLiU" panose="02020500000000000000" pitchFamily="18" charset="-120"/>
                <a:sym typeface="Symbol" panose="05050102010706020507" pitchFamily="18" charset="2"/>
              </a:endParaRPr>
            </a:p>
          </p:txBody>
        </p:sp>
        <p:sp>
          <p:nvSpPr>
            <p:cNvPr id="69640" name="Text Box 7"/>
            <p:cNvSpPr txBox="1">
              <a:spLocks noChangeArrowheads="1"/>
            </p:cNvSpPr>
            <p:nvPr/>
          </p:nvSpPr>
          <p:spPr bwMode="auto">
            <a:xfrm>
              <a:off x="855" y="1069"/>
              <a:ext cx="1488" cy="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Junction Depletion Region</a:t>
              </a:r>
              <a:endParaRPr lang="en-US" altLang="zh-CN" sz="1600" b="1" dirty="0"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69641" name="Arc 8"/>
            <p:cNvSpPr/>
            <p:nvPr/>
          </p:nvSpPr>
          <p:spPr bwMode="auto">
            <a:xfrm rot="10800000">
              <a:off x="960" y="336"/>
              <a:ext cx="384" cy="3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2" name="Arc 9"/>
            <p:cNvSpPr/>
            <p:nvPr/>
          </p:nvSpPr>
          <p:spPr bwMode="auto">
            <a:xfrm rot="10800000">
              <a:off x="528" y="864"/>
              <a:ext cx="576" cy="5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3" name="Line 10"/>
            <p:cNvSpPr>
              <a:spLocks noChangeShapeType="1"/>
            </p:cNvSpPr>
            <p:nvPr/>
          </p:nvSpPr>
          <p:spPr bwMode="auto">
            <a:xfrm flipV="1">
              <a:off x="528" y="336"/>
              <a:ext cx="816" cy="528"/>
            </a:xfrm>
            <a:prstGeom prst="line">
              <a:avLst/>
            </a:prstGeom>
            <a:grpFill/>
            <a:ln w="571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4" name="Line 11"/>
            <p:cNvSpPr>
              <a:spLocks noChangeShapeType="1"/>
            </p:cNvSpPr>
            <p:nvPr/>
          </p:nvSpPr>
          <p:spPr bwMode="auto">
            <a:xfrm>
              <a:off x="1344" y="720"/>
              <a:ext cx="86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5" name="Line 12"/>
            <p:cNvSpPr>
              <a:spLocks noChangeShapeType="1"/>
            </p:cNvSpPr>
            <p:nvPr/>
          </p:nvSpPr>
          <p:spPr bwMode="auto">
            <a:xfrm>
              <a:off x="1104" y="1392"/>
              <a:ext cx="110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6" name="Line 13"/>
            <p:cNvSpPr>
              <a:spLocks noChangeShapeType="1"/>
            </p:cNvSpPr>
            <p:nvPr/>
          </p:nvSpPr>
          <p:spPr bwMode="auto">
            <a:xfrm flipV="1">
              <a:off x="528" y="336"/>
              <a:ext cx="0" cy="528"/>
            </a:xfrm>
            <a:prstGeom prst="line">
              <a:avLst/>
            </a:prstGeom>
            <a:grpFill/>
            <a:ln w="571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7" name="Line 14"/>
            <p:cNvSpPr>
              <a:spLocks noChangeShapeType="1"/>
            </p:cNvSpPr>
            <p:nvPr/>
          </p:nvSpPr>
          <p:spPr bwMode="auto">
            <a:xfrm>
              <a:off x="144" y="336"/>
              <a:ext cx="206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8" name="Line 15"/>
            <p:cNvSpPr>
              <a:spLocks noChangeShapeType="1"/>
            </p:cNvSpPr>
            <p:nvPr/>
          </p:nvSpPr>
          <p:spPr bwMode="auto">
            <a:xfrm flipV="1">
              <a:off x="528" y="576"/>
              <a:ext cx="528" cy="336"/>
            </a:xfrm>
            <a:prstGeom prst="line">
              <a:avLst/>
            </a:prstGeom>
            <a:grpFill/>
            <a:ln w="28575">
              <a:solidFill>
                <a:srgbClr val="0000FF"/>
              </a:solidFill>
              <a:round/>
              <a:headEnd type="arrow" w="med" len="med"/>
              <a:tailEnd type="arrow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9" name="Line 16"/>
            <p:cNvSpPr>
              <a:spLocks noChangeShapeType="1"/>
            </p:cNvSpPr>
            <p:nvPr/>
          </p:nvSpPr>
          <p:spPr bwMode="auto">
            <a:xfrm flipV="1">
              <a:off x="1068" y="373"/>
              <a:ext cx="288" cy="192"/>
            </a:xfrm>
            <a:prstGeom prst="line">
              <a:avLst/>
            </a:prstGeom>
            <a:grpFill/>
            <a:ln w="28575">
              <a:solidFill>
                <a:srgbClr val="0000FF"/>
              </a:solidFill>
              <a:round/>
              <a:headEnd type="arrow" w="med" len="med"/>
              <a:tailEnd type="arrow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0" name="Line 17"/>
            <p:cNvSpPr>
              <a:spLocks noChangeShapeType="1"/>
            </p:cNvSpPr>
            <p:nvPr/>
          </p:nvSpPr>
          <p:spPr bwMode="auto">
            <a:xfrm flipH="1">
              <a:off x="144" y="864"/>
              <a:ext cx="38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1" name="Line 18"/>
            <p:cNvSpPr>
              <a:spLocks noChangeShapeType="1"/>
            </p:cNvSpPr>
            <p:nvPr/>
          </p:nvSpPr>
          <p:spPr bwMode="auto">
            <a:xfrm>
              <a:off x="421" y="336"/>
              <a:ext cx="0" cy="528"/>
            </a:xfrm>
            <a:prstGeom prst="line">
              <a:avLst/>
            </a:prstGeom>
            <a:grpFill/>
            <a:ln w="28575">
              <a:solidFill>
                <a:srgbClr val="0000FF"/>
              </a:solidFill>
              <a:round/>
              <a:headEnd type="arrow" w="med" len="med"/>
              <a:tailEnd type="arrow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2" name="Line 19"/>
            <p:cNvSpPr>
              <a:spLocks noChangeShapeType="1"/>
            </p:cNvSpPr>
            <p:nvPr/>
          </p:nvSpPr>
          <p:spPr bwMode="auto">
            <a:xfrm flipV="1">
              <a:off x="528" y="96"/>
              <a:ext cx="0" cy="24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3" name="Line 20"/>
            <p:cNvSpPr>
              <a:spLocks noChangeShapeType="1"/>
            </p:cNvSpPr>
            <p:nvPr/>
          </p:nvSpPr>
          <p:spPr bwMode="auto">
            <a:xfrm>
              <a:off x="528" y="240"/>
              <a:ext cx="432" cy="0"/>
            </a:xfrm>
            <a:prstGeom prst="line">
              <a:avLst/>
            </a:prstGeom>
            <a:grpFill/>
            <a:ln w="28575">
              <a:solidFill>
                <a:srgbClr val="0000FF"/>
              </a:solidFill>
              <a:round/>
              <a:headEnd type="arrow" w="med" len="med"/>
              <a:tailEnd type="arrow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4" name="Line 21"/>
            <p:cNvSpPr>
              <a:spLocks noChangeShapeType="1"/>
            </p:cNvSpPr>
            <p:nvPr/>
          </p:nvSpPr>
          <p:spPr bwMode="auto">
            <a:xfrm>
              <a:off x="960" y="240"/>
              <a:ext cx="384" cy="0"/>
            </a:xfrm>
            <a:prstGeom prst="line">
              <a:avLst/>
            </a:prstGeom>
            <a:grpFill/>
            <a:ln w="28575">
              <a:solidFill>
                <a:srgbClr val="0000FF"/>
              </a:solidFill>
              <a:round/>
              <a:headEnd type="arrow" w="med" len="med"/>
              <a:tailEnd type="arrow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5" name="Line 22"/>
            <p:cNvSpPr>
              <a:spLocks noChangeShapeType="1"/>
            </p:cNvSpPr>
            <p:nvPr/>
          </p:nvSpPr>
          <p:spPr bwMode="auto">
            <a:xfrm flipV="1">
              <a:off x="960" y="96"/>
              <a:ext cx="0" cy="24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6" name="Line 23"/>
            <p:cNvSpPr>
              <a:spLocks noChangeShapeType="1"/>
            </p:cNvSpPr>
            <p:nvPr/>
          </p:nvSpPr>
          <p:spPr bwMode="auto">
            <a:xfrm flipV="1">
              <a:off x="1344" y="96"/>
              <a:ext cx="0" cy="24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7" name="Line 24"/>
            <p:cNvSpPr>
              <a:spLocks noChangeShapeType="1"/>
            </p:cNvSpPr>
            <p:nvPr/>
          </p:nvSpPr>
          <p:spPr bwMode="auto">
            <a:xfrm>
              <a:off x="528" y="336"/>
              <a:ext cx="816" cy="0"/>
            </a:xfrm>
            <a:prstGeom prst="line">
              <a:avLst/>
            </a:prstGeom>
            <a:grpFill/>
            <a:ln w="571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8" name="Text Box 25"/>
            <p:cNvSpPr txBox="1">
              <a:spLocks noChangeArrowheads="1"/>
            </p:cNvSpPr>
            <p:nvPr/>
          </p:nvSpPr>
          <p:spPr bwMode="auto">
            <a:xfrm rot="19687225">
              <a:off x="629" y="695"/>
              <a:ext cx="480" cy="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 i="1" dirty="0" err="1">
                  <a:solidFill>
                    <a:srgbClr val="800080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rPr>
                <a:t>x</a:t>
              </a:r>
              <a:r>
                <a:rPr lang="en-US" altLang="zh-CN" sz="2000" b="1" i="1" baseline="-25000" dirty="0" err="1">
                  <a:solidFill>
                    <a:srgbClr val="800080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rPr>
                <a:t>dmax</a:t>
              </a:r>
              <a:endParaRPr lang="en-US" altLang="zh-CN" sz="2000" b="1" i="1" baseline="-25000" dirty="0">
                <a:solidFill>
                  <a:srgbClr val="800080"/>
                </a:solidFill>
                <a:latin typeface="Times New Roman" panose="02020603050405020304" pitchFamily="18" charset="0"/>
                <a:ea typeface="PMingLiU" panose="02020500000000000000" pitchFamily="18" charset="-120"/>
                <a:sym typeface="Symbol" panose="05050102010706020507" pitchFamily="18" charset="2"/>
              </a:endParaRPr>
            </a:p>
          </p:txBody>
        </p:sp>
        <p:sp>
          <p:nvSpPr>
            <p:cNvPr id="69659" name="Text Box 26"/>
            <p:cNvSpPr txBox="1">
              <a:spLocks noChangeArrowheads="1"/>
            </p:cNvSpPr>
            <p:nvPr/>
          </p:nvSpPr>
          <p:spPr bwMode="auto">
            <a:xfrm>
              <a:off x="912" y="0"/>
              <a:ext cx="480" cy="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 i="1" dirty="0" err="1">
                  <a:solidFill>
                    <a:schemeClr val="accent2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rPr>
                <a:t>x</a:t>
              </a:r>
              <a:r>
                <a:rPr lang="en-US" altLang="zh-CN" sz="2000" b="1" i="1" baseline="-25000" dirty="0" err="1">
                  <a:solidFill>
                    <a:schemeClr val="accent2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rPr>
                <a:t>j</a:t>
              </a:r>
              <a:endParaRPr lang="en-US" altLang="zh-CN" sz="2000" b="1" i="1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PMingLiU" panose="02020500000000000000" pitchFamily="18" charset="-120"/>
                <a:sym typeface="Symbol" panose="05050102010706020507" pitchFamily="18" charset="2"/>
              </a:endParaRPr>
            </a:p>
          </p:txBody>
        </p:sp>
        <p:sp>
          <p:nvSpPr>
            <p:cNvPr id="69660" name="Text Box 27"/>
            <p:cNvSpPr txBox="1">
              <a:spLocks noChangeArrowheads="1"/>
            </p:cNvSpPr>
            <p:nvPr/>
          </p:nvSpPr>
          <p:spPr bwMode="auto">
            <a:xfrm rot="19471479">
              <a:off x="1008" y="437"/>
              <a:ext cx="480" cy="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 i="1" dirty="0" err="1">
                  <a:solidFill>
                    <a:schemeClr val="accent2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rPr>
                <a:t>x</a:t>
              </a:r>
              <a:r>
                <a:rPr lang="en-US" altLang="zh-CN" sz="2000" b="1" i="1" baseline="-25000" dirty="0" err="1">
                  <a:solidFill>
                    <a:schemeClr val="accent2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rPr>
                <a:t>j</a:t>
              </a:r>
              <a:endParaRPr lang="en-US" altLang="zh-CN" sz="2000" b="1" i="1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PMingLiU" panose="02020500000000000000" pitchFamily="18" charset="-120"/>
                <a:sym typeface="Symbol" panose="05050102010706020507" pitchFamily="18" charset="2"/>
              </a:endParaRPr>
            </a:p>
          </p:txBody>
        </p:sp>
        <p:sp>
          <p:nvSpPr>
            <p:cNvPr id="69661" name="Text Box 28"/>
            <p:cNvSpPr txBox="1">
              <a:spLocks noChangeArrowheads="1"/>
            </p:cNvSpPr>
            <p:nvPr/>
          </p:nvSpPr>
          <p:spPr bwMode="auto">
            <a:xfrm>
              <a:off x="0" y="462"/>
              <a:ext cx="457" cy="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 i="1" dirty="0" err="1">
                  <a:solidFill>
                    <a:srgbClr val="800080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rPr>
                <a:t>x</a:t>
              </a:r>
              <a:r>
                <a:rPr lang="en-US" altLang="zh-CN" sz="2000" b="1" i="1" baseline="-25000" dirty="0" err="1">
                  <a:solidFill>
                    <a:srgbClr val="800080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rPr>
                <a:t>dmax</a:t>
              </a:r>
              <a:endParaRPr lang="en-US" altLang="zh-CN" sz="2000" b="1" i="1" baseline="-25000" dirty="0">
                <a:solidFill>
                  <a:srgbClr val="800080"/>
                </a:solidFill>
                <a:latin typeface="Times New Roman" panose="02020603050405020304" pitchFamily="18" charset="0"/>
                <a:ea typeface="PMingLiU" panose="02020500000000000000" pitchFamily="18" charset="-120"/>
                <a:sym typeface="Symbol" panose="05050102010706020507" pitchFamily="18" charset="2"/>
              </a:endParaRPr>
            </a:p>
          </p:txBody>
        </p:sp>
      </p:grpSp>
      <p:sp>
        <p:nvSpPr>
          <p:cNvPr id="69636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1A9704D-D939-4CD4-98CB-B62B25543466}" type="slidenum">
              <a:rPr lang="zh-CN" altLang="en-US" sz="1400" smtClean="0">
                <a:latin typeface="Times New Roman" panose="02020603050405020304" pitchFamily="18" charset="0"/>
              </a:rPr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257806" y="299292"/>
                <a:ext cx="4448069" cy="2231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假设：结耗尽区和沟道下的耗尽区同样宽度，即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耗尽层上的压降相应于二倍的费米势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06" y="299292"/>
                <a:ext cx="4448069" cy="2231637"/>
              </a:xfrm>
              <a:prstGeom prst="rect">
                <a:avLst/>
              </a:prstGeom>
              <a:blipFill rotWithShape="1">
                <a:blip r:embed="rId3"/>
                <a:stretch>
                  <a:fillRect l="-14" t="-9" r="12" b="-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BC0A02-33A8-4A9A-94C9-F996152828B4}" type="slidenum">
              <a:rPr lang="zh-CN" altLang="en-US" smtClean="0"/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52983" y="3999797"/>
          <a:ext cx="8119545" cy="12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5" name="公式" r:id="rId1" imgW="97231200" imgH="14630400" progId="Equation.3">
                  <p:embed/>
                </p:oleObj>
              </mc:Choice>
              <mc:Fallback>
                <p:oleObj name="公式" r:id="rId1" imgW="97231200" imgH="14630400" progId="Equation.3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52983" y="3999797"/>
                        <a:ext cx="8119545" cy="129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156" y="1903895"/>
            <a:ext cx="1961300" cy="1724999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06505" y="235992"/>
          <a:ext cx="6913562" cy="171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name="公式" r:id="rId4" imgW="64008000" imgH="15849600" progId="Equation.3">
                  <p:embed/>
                </p:oleObj>
              </mc:Choice>
              <mc:Fallback>
                <p:oleObj name="公式" r:id="rId4" imgW="64008000" imgH="15849600" progId="Equation.3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6505" y="235992"/>
                        <a:ext cx="6913562" cy="1712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61938" y="2344738"/>
          <a:ext cx="48101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公式" r:id="rId6" imgW="44805600" imgH="10058400" progId="Equation.3">
                  <p:embed/>
                </p:oleObj>
              </mc:Choice>
              <mc:Fallback>
                <p:oleObj name="公式" r:id="rId6" imgW="44805600" imgH="10058400" progId="Equation.3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1938" y="2344738"/>
                        <a:ext cx="4810125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30825" y="5667700"/>
            <a:ext cx="7361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器件尺寸减小过程中，要降低衬底掺杂浓度，降低氧化层厚度，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降低源漏结的结深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BC0A02-33A8-4A9A-94C9-F996152828B4}" type="slidenum">
              <a:rPr lang="zh-CN" altLang="en-US" smtClean="0"/>
            </a:fld>
            <a:endParaRPr lang="en-US" altLang="zh-CN"/>
          </a:p>
        </p:txBody>
      </p:sp>
      <p:grpSp>
        <p:nvGrpSpPr>
          <p:cNvPr id="5" name="组合 4"/>
          <p:cNvGrpSpPr/>
          <p:nvPr/>
        </p:nvGrpSpPr>
        <p:grpSpPr>
          <a:xfrm>
            <a:off x="1691808" y="188784"/>
            <a:ext cx="5805387" cy="3735249"/>
            <a:chOff x="1370013" y="158088"/>
            <a:chExt cx="5772150" cy="332422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70013" y="158088"/>
              <a:ext cx="5772150" cy="332422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6147105" y="1043841"/>
                  <a:ext cx="569323" cy="4966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7105" y="1043841"/>
                  <a:ext cx="569323" cy="496674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1961826" y="1043840"/>
                  <a:ext cx="569323" cy="4966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1826" y="1043840"/>
                  <a:ext cx="569323" cy="496674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78" name="对象 77"/>
          <p:cNvGraphicFramePr>
            <a:graphicFrameLocks noChangeAspect="1"/>
          </p:cNvGraphicFramePr>
          <p:nvPr/>
        </p:nvGraphicFramePr>
        <p:xfrm>
          <a:off x="927149" y="5611981"/>
          <a:ext cx="5855558" cy="126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" name="公式" r:id="rId3" imgW="29870400" imgH="9753600" progId="Equation.3">
                  <p:embed/>
                </p:oleObj>
              </mc:Choice>
              <mc:Fallback>
                <p:oleObj name="公式" r:id="rId3" imgW="29870400" imgH="9753600" progId="Equation.3">
                  <p:embed/>
                  <p:pic>
                    <p:nvPicPr>
                      <p:cNvPr id="0" name="对象 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7149" y="5611981"/>
                        <a:ext cx="5855558" cy="1266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对象 78"/>
          <p:cNvGraphicFramePr>
            <a:graphicFrameLocks noChangeAspect="1"/>
          </p:cNvGraphicFramePr>
          <p:nvPr/>
        </p:nvGraphicFramePr>
        <p:xfrm>
          <a:off x="881621" y="4149048"/>
          <a:ext cx="5614786" cy="1260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4" name="公式" r:id="rId5" imgW="44805600" imgH="10058400" progId="Equation.3">
                  <p:embed/>
                </p:oleObj>
              </mc:Choice>
              <mc:Fallback>
                <p:oleObj name="公式" r:id="rId5" imgW="44805600" imgH="10058400" progId="Equation.3">
                  <p:embed/>
                  <p:pic>
                    <p:nvPicPr>
                      <p:cNvPr id="0" name="对象 7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1621" y="4149048"/>
                        <a:ext cx="5614786" cy="12600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890,&quot;width&quot;:6400}"/>
</p:tagLst>
</file>

<file path=ppt/tags/tag2.xml><?xml version="1.0" encoding="utf-8"?>
<p:tagLst xmlns:p="http://schemas.openxmlformats.org/presentationml/2006/main">
  <p:tag name="KSO_WM_UNIT_PLACING_PICTURE_USER_VIEWPORT" val="{&quot;height&quot;:6634,&quot;width&quot;:7206}"/>
</p:tagLst>
</file>

<file path=ppt/tags/tag3.xml><?xml version="1.0" encoding="utf-8"?>
<p:tagLst xmlns:p="http://schemas.openxmlformats.org/presentationml/2006/main">
  <p:tag name="KSO_WM_UNIT_PLACING_PICTURE_USER_VIEWPORT" val="{&quot;height&quot;:5400,&quot;width&quot;:5955.11968503937}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6-金属半导体接触</Template>
  <TotalTime>0</TotalTime>
  <Words>2410</Words>
  <Application>WPS 演示</Application>
  <PresentationFormat>全屏显示(4:3)</PresentationFormat>
  <Paragraphs>348</Paragraphs>
  <Slides>41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37</vt:i4>
      </vt:variant>
      <vt:variant>
        <vt:lpstr>幻灯片标题</vt:lpstr>
      </vt:variant>
      <vt:variant>
        <vt:i4>41</vt:i4>
      </vt:variant>
    </vt:vector>
  </HeadingPairs>
  <TitlesOfParts>
    <vt:vector size="98" baseType="lpstr">
      <vt:lpstr>Arial</vt:lpstr>
      <vt:lpstr>宋体</vt:lpstr>
      <vt:lpstr>Wingdings</vt:lpstr>
      <vt:lpstr>Verdana</vt:lpstr>
      <vt:lpstr>Times New Roman</vt:lpstr>
      <vt:lpstr>黑体</vt:lpstr>
      <vt:lpstr>Arial</vt:lpstr>
      <vt:lpstr>Cambria Math</vt:lpstr>
      <vt:lpstr>PMingLiU</vt:lpstr>
      <vt:lpstr>PMingLiU-ExtB</vt:lpstr>
      <vt:lpstr>Symbol</vt:lpstr>
      <vt:lpstr>微软雅黑</vt:lpstr>
      <vt:lpstr>Arial Unicode MS</vt:lpstr>
      <vt:lpstr>Calibri</vt:lpstr>
      <vt:lpstr>NuptialScript</vt:lpstr>
      <vt:lpstr>Segoe Print</vt:lpstr>
      <vt:lpstr>Comic Sans MS</vt:lpstr>
      <vt:lpstr>楷体_GB2312</vt:lpstr>
      <vt:lpstr>新宋体</vt:lpstr>
      <vt:lpstr>默认设计模板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DIBL效应的影响 </vt:lpstr>
      <vt:lpstr>PowerPoint 演示文稿</vt:lpstr>
      <vt:lpstr>PowerPoint 演示文稿</vt:lpstr>
      <vt:lpstr>4 速度饱和及其漏电流饱和电压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碰撞电离</vt:lpstr>
      <vt:lpstr>高场下的碰撞电离产生的电子使漏电流增加</vt:lpstr>
      <vt:lpstr>高场效应——空穴形成衬底电流</vt:lpstr>
      <vt:lpstr>PowerPoint 演示文稿</vt:lpstr>
      <vt:lpstr>4、寄生晶体管效应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Legend (Beijing) Limited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Legend User</dc:creator>
  <cp:lastModifiedBy>刘雁鸿</cp:lastModifiedBy>
  <cp:revision>559</cp:revision>
  <cp:lastPrinted>2411-12-30T00:00:00Z</cp:lastPrinted>
  <dcterms:created xsi:type="dcterms:W3CDTF">2005-01-25T02:28:00Z</dcterms:created>
  <dcterms:modified xsi:type="dcterms:W3CDTF">2021-12-05T12:05:09Z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7C24AC520A8E4A858ACAF581483041C6</vt:lpwstr>
  </property>
</Properties>
</file>